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6"/>
  </p:notesMasterIdLst>
  <p:sldIdLst>
    <p:sldId id="258" r:id="rId5"/>
    <p:sldId id="273" r:id="rId6"/>
    <p:sldId id="299" r:id="rId7"/>
    <p:sldId id="274" r:id="rId8"/>
    <p:sldId id="275" r:id="rId9"/>
    <p:sldId id="261" r:id="rId10"/>
    <p:sldId id="277" r:id="rId11"/>
    <p:sldId id="278" r:id="rId12"/>
    <p:sldId id="267" r:id="rId13"/>
    <p:sldId id="268" r:id="rId14"/>
    <p:sldId id="269" r:id="rId15"/>
    <p:sldId id="279" r:id="rId16"/>
    <p:sldId id="280" r:id="rId17"/>
    <p:sldId id="300" r:id="rId18"/>
    <p:sldId id="272" r:id="rId19"/>
    <p:sldId id="281" r:id="rId20"/>
    <p:sldId id="282" r:id="rId21"/>
    <p:sldId id="265" r:id="rId22"/>
    <p:sldId id="283" r:id="rId23"/>
    <p:sldId id="263" r:id="rId24"/>
    <p:sldId id="284" r:id="rId25"/>
    <p:sldId id="285" r:id="rId26"/>
    <p:sldId id="286" r:id="rId27"/>
    <p:sldId id="287" r:id="rId28"/>
    <p:sldId id="271" r:id="rId29"/>
    <p:sldId id="288" r:id="rId30"/>
    <p:sldId id="289" r:id="rId31"/>
    <p:sldId id="290" r:id="rId32"/>
    <p:sldId id="291" r:id="rId33"/>
    <p:sldId id="292" r:id="rId34"/>
    <p:sldId id="293" r:id="rId35"/>
    <p:sldId id="294" r:id="rId36"/>
    <p:sldId id="295" r:id="rId37"/>
    <p:sldId id="296" r:id="rId38"/>
    <p:sldId id="297" r:id="rId39"/>
    <p:sldId id="298" r:id="rId40"/>
    <p:sldId id="262" r:id="rId41"/>
    <p:sldId id="264" r:id="rId42"/>
    <p:sldId id="266" r:id="rId43"/>
    <p:sldId id="27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276"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5" userDrawn="1">
          <p15:clr>
            <a:srgbClr val="A4A3A4"/>
          </p15:clr>
        </p15:guide>
        <p15:guide id="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DDE"/>
    <a:srgbClr val="173E61"/>
    <a:srgbClr val="CECC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42" autoAdjust="0"/>
    <p:restoredTop sz="94626"/>
  </p:normalViewPr>
  <p:slideViewPr>
    <p:cSldViewPr snapToGrid="0">
      <p:cViewPr varScale="1">
        <p:scale>
          <a:sx n="64" d="100"/>
          <a:sy n="64" d="100"/>
        </p:scale>
        <p:origin x="864" y="66"/>
      </p:cViewPr>
      <p:guideLst>
        <p:guide orient="horz" pos="4315"/>
        <p:guide/>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FF924-FDF9-4220-8050-B5CB7F3EEC43}" type="datetimeFigureOut">
              <a:rPr lang="en-GB" smtClean="0"/>
              <a:t>02/10/2024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5E347D-53FC-4710-B120-EDBADD260F96}" type="slidenum">
              <a:rPr lang="en-GB" smtClean="0"/>
              <a:t>‹#›</a:t>
            </a:fld>
            <a:endParaRPr lang="en-GB"/>
          </a:p>
        </p:txBody>
      </p:sp>
    </p:spTree>
    <p:extLst>
      <p:ext uri="{BB962C8B-B14F-4D97-AF65-F5344CB8AC3E}">
        <p14:creationId xmlns:p14="http://schemas.microsoft.com/office/powerpoint/2010/main" val="1816034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5E347D-53FC-4710-B120-EDBADD260F96}" type="slidenum">
              <a:rPr lang="en-GB" smtClean="0"/>
              <a:t>19</a:t>
            </a:fld>
            <a:endParaRPr lang="en-GB"/>
          </a:p>
        </p:txBody>
      </p:sp>
    </p:spTree>
    <p:extLst>
      <p:ext uri="{BB962C8B-B14F-4D97-AF65-F5344CB8AC3E}">
        <p14:creationId xmlns:p14="http://schemas.microsoft.com/office/powerpoint/2010/main" val="1379936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5E347D-53FC-4710-B120-EDBADD260F96}" type="slidenum">
              <a:rPr lang="en-GB" smtClean="0"/>
              <a:t>28</a:t>
            </a:fld>
            <a:endParaRPr lang="en-GB"/>
          </a:p>
        </p:txBody>
      </p:sp>
    </p:spTree>
    <p:extLst>
      <p:ext uri="{BB962C8B-B14F-4D97-AF65-F5344CB8AC3E}">
        <p14:creationId xmlns:p14="http://schemas.microsoft.com/office/powerpoint/2010/main" val="2103647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5E347D-53FC-4710-B120-EDBADD260F96}" type="slidenum">
              <a:rPr lang="en-GB" smtClean="0"/>
              <a:t>29</a:t>
            </a:fld>
            <a:endParaRPr lang="en-GB"/>
          </a:p>
        </p:txBody>
      </p:sp>
    </p:spTree>
    <p:extLst>
      <p:ext uri="{BB962C8B-B14F-4D97-AF65-F5344CB8AC3E}">
        <p14:creationId xmlns:p14="http://schemas.microsoft.com/office/powerpoint/2010/main" val="4025251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5E347D-53FC-4710-B120-EDBADD260F96}" type="slidenum">
              <a:rPr lang="en-GB" smtClean="0"/>
              <a:t>30</a:t>
            </a:fld>
            <a:endParaRPr lang="en-GB"/>
          </a:p>
        </p:txBody>
      </p:sp>
    </p:spTree>
    <p:extLst>
      <p:ext uri="{BB962C8B-B14F-4D97-AF65-F5344CB8AC3E}">
        <p14:creationId xmlns:p14="http://schemas.microsoft.com/office/powerpoint/2010/main" val="3092364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5E347D-53FC-4710-B120-EDBADD260F96}" type="slidenum">
              <a:rPr lang="en-GB" smtClean="0"/>
              <a:t>31</a:t>
            </a:fld>
            <a:endParaRPr lang="en-GB"/>
          </a:p>
        </p:txBody>
      </p:sp>
    </p:spTree>
    <p:extLst>
      <p:ext uri="{BB962C8B-B14F-4D97-AF65-F5344CB8AC3E}">
        <p14:creationId xmlns:p14="http://schemas.microsoft.com/office/powerpoint/2010/main" val="670608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5E347D-53FC-4710-B120-EDBADD260F96}" type="slidenum">
              <a:rPr lang="en-GB" smtClean="0"/>
              <a:t>32</a:t>
            </a:fld>
            <a:endParaRPr lang="en-GB"/>
          </a:p>
        </p:txBody>
      </p:sp>
    </p:spTree>
    <p:extLst>
      <p:ext uri="{BB962C8B-B14F-4D97-AF65-F5344CB8AC3E}">
        <p14:creationId xmlns:p14="http://schemas.microsoft.com/office/powerpoint/2010/main" val="3804672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5E347D-53FC-4710-B120-EDBADD260F96}" type="slidenum">
              <a:rPr lang="en-GB" smtClean="0"/>
              <a:t>33</a:t>
            </a:fld>
            <a:endParaRPr lang="en-GB"/>
          </a:p>
        </p:txBody>
      </p:sp>
    </p:spTree>
    <p:extLst>
      <p:ext uri="{BB962C8B-B14F-4D97-AF65-F5344CB8AC3E}">
        <p14:creationId xmlns:p14="http://schemas.microsoft.com/office/powerpoint/2010/main" val="3494796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5E347D-53FC-4710-B120-EDBADD260F96}" type="slidenum">
              <a:rPr lang="en-GB" smtClean="0"/>
              <a:t>34</a:t>
            </a:fld>
            <a:endParaRPr lang="en-GB"/>
          </a:p>
        </p:txBody>
      </p:sp>
    </p:spTree>
    <p:extLst>
      <p:ext uri="{BB962C8B-B14F-4D97-AF65-F5344CB8AC3E}">
        <p14:creationId xmlns:p14="http://schemas.microsoft.com/office/powerpoint/2010/main" val="1533727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5E347D-53FC-4710-B120-EDBADD260F96}" type="slidenum">
              <a:rPr lang="en-GB" smtClean="0"/>
              <a:t>20</a:t>
            </a:fld>
            <a:endParaRPr lang="en-GB"/>
          </a:p>
        </p:txBody>
      </p:sp>
    </p:spTree>
    <p:extLst>
      <p:ext uri="{BB962C8B-B14F-4D97-AF65-F5344CB8AC3E}">
        <p14:creationId xmlns:p14="http://schemas.microsoft.com/office/powerpoint/2010/main" val="1486005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5E347D-53FC-4710-B120-EDBADD260F96}" type="slidenum">
              <a:rPr lang="en-GB" smtClean="0"/>
              <a:t>21</a:t>
            </a:fld>
            <a:endParaRPr lang="en-GB"/>
          </a:p>
        </p:txBody>
      </p:sp>
    </p:spTree>
    <p:extLst>
      <p:ext uri="{BB962C8B-B14F-4D97-AF65-F5344CB8AC3E}">
        <p14:creationId xmlns:p14="http://schemas.microsoft.com/office/powerpoint/2010/main" val="1818115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5E347D-53FC-4710-B120-EDBADD260F96}" type="slidenum">
              <a:rPr lang="en-GB" smtClean="0"/>
              <a:t>22</a:t>
            </a:fld>
            <a:endParaRPr lang="en-GB"/>
          </a:p>
        </p:txBody>
      </p:sp>
    </p:spTree>
    <p:extLst>
      <p:ext uri="{BB962C8B-B14F-4D97-AF65-F5344CB8AC3E}">
        <p14:creationId xmlns:p14="http://schemas.microsoft.com/office/powerpoint/2010/main" val="1481543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5E347D-53FC-4710-B120-EDBADD260F96}" type="slidenum">
              <a:rPr lang="en-GB" smtClean="0"/>
              <a:t>23</a:t>
            </a:fld>
            <a:endParaRPr lang="en-GB"/>
          </a:p>
        </p:txBody>
      </p:sp>
    </p:spTree>
    <p:extLst>
      <p:ext uri="{BB962C8B-B14F-4D97-AF65-F5344CB8AC3E}">
        <p14:creationId xmlns:p14="http://schemas.microsoft.com/office/powerpoint/2010/main" val="643334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5E347D-53FC-4710-B120-EDBADD260F96}" type="slidenum">
              <a:rPr lang="en-GB" smtClean="0"/>
              <a:t>24</a:t>
            </a:fld>
            <a:endParaRPr lang="en-GB"/>
          </a:p>
        </p:txBody>
      </p:sp>
    </p:spTree>
    <p:extLst>
      <p:ext uri="{BB962C8B-B14F-4D97-AF65-F5344CB8AC3E}">
        <p14:creationId xmlns:p14="http://schemas.microsoft.com/office/powerpoint/2010/main" val="3966921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5E347D-53FC-4710-B120-EDBADD260F96}" type="slidenum">
              <a:rPr lang="en-GB" smtClean="0"/>
              <a:t>25</a:t>
            </a:fld>
            <a:endParaRPr lang="en-GB"/>
          </a:p>
        </p:txBody>
      </p:sp>
    </p:spTree>
    <p:extLst>
      <p:ext uri="{BB962C8B-B14F-4D97-AF65-F5344CB8AC3E}">
        <p14:creationId xmlns:p14="http://schemas.microsoft.com/office/powerpoint/2010/main" val="2960638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5E347D-53FC-4710-B120-EDBADD260F96}" type="slidenum">
              <a:rPr lang="en-GB" smtClean="0"/>
              <a:t>26</a:t>
            </a:fld>
            <a:endParaRPr lang="en-GB"/>
          </a:p>
        </p:txBody>
      </p:sp>
    </p:spTree>
    <p:extLst>
      <p:ext uri="{BB962C8B-B14F-4D97-AF65-F5344CB8AC3E}">
        <p14:creationId xmlns:p14="http://schemas.microsoft.com/office/powerpoint/2010/main" val="1772281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5E347D-53FC-4710-B120-EDBADD260F96}" type="slidenum">
              <a:rPr lang="en-GB" smtClean="0"/>
              <a:t>27</a:t>
            </a:fld>
            <a:endParaRPr lang="en-GB"/>
          </a:p>
        </p:txBody>
      </p:sp>
    </p:spTree>
    <p:extLst>
      <p:ext uri="{BB962C8B-B14F-4D97-AF65-F5344CB8AC3E}">
        <p14:creationId xmlns:p14="http://schemas.microsoft.com/office/powerpoint/2010/main" val="2259202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173E6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1DE21F0-1DE1-F9C0-3DCE-B7B8B235B35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325" y="292378"/>
            <a:ext cx="1943100" cy="357939"/>
          </a:xfrm>
          <a:prstGeom prst="rect">
            <a:avLst/>
          </a:prstGeom>
        </p:spPr>
      </p:pic>
      <p:cxnSp>
        <p:nvCxnSpPr>
          <p:cNvPr id="6" name="Straight Connector 5">
            <a:extLst>
              <a:ext uri="{FF2B5EF4-FFF2-40B4-BE49-F238E27FC236}">
                <a16:creationId xmlns:a16="http://schemas.microsoft.com/office/drawing/2014/main" id="{325091D1-84AB-D902-BF5D-0E7E7EF68EC0}"/>
              </a:ext>
            </a:extLst>
          </p:cNvPr>
          <p:cNvCxnSpPr>
            <a:cxnSpLocks/>
          </p:cNvCxnSpPr>
          <p:nvPr userDrawn="1"/>
        </p:nvCxnSpPr>
        <p:spPr>
          <a:xfrm>
            <a:off x="0" y="6400800"/>
            <a:ext cx="12193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19C4FE1-7BD0-BA7D-BB8C-354510353110}"/>
              </a:ext>
            </a:extLst>
          </p:cNvPr>
          <p:cNvCxnSpPr>
            <a:cxnSpLocks/>
          </p:cNvCxnSpPr>
          <p:nvPr userDrawn="1"/>
        </p:nvCxnSpPr>
        <p:spPr>
          <a:xfrm>
            <a:off x="0" y="901700"/>
            <a:ext cx="12193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465279F8-8C3E-8FAD-77E3-95DD7FEDD1DA}"/>
              </a:ext>
            </a:extLst>
          </p:cNvPr>
          <p:cNvSpPr>
            <a:spLocks noGrp="1"/>
          </p:cNvSpPr>
          <p:nvPr>
            <p:ph type="body" sz="quarter" idx="10" hasCustomPrompt="1"/>
          </p:nvPr>
        </p:nvSpPr>
        <p:spPr>
          <a:xfrm>
            <a:off x="822323" y="1813133"/>
            <a:ext cx="10544400" cy="3750891"/>
          </a:xfrm>
        </p:spPr>
        <p:txBody>
          <a:bodyPr anchor="ctr" anchorCtr="0"/>
          <a:lstStyle>
            <a:lvl1pPr algn="ctr">
              <a:spcBef>
                <a:spcPts val="0"/>
              </a:spcBef>
              <a:defRPr sz="2400" b="0" cap="all" baseline="0">
                <a:solidFill>
                  <a:schemeClr val="bg1"/>
                </a:solidFill>
              </a:defRPr>
            </a:lvl1pPr>
            <a:lvl2pPr algn="ctr">
              <a:spcBef>
                <a:spcPts val="300"/>
              </a:spcBef>
              <a:spcAft>
                <a:spcPts val="6300"/>
              </a:spcAft>
              <a:defRPr sz="1800">
                <a:solidFill>
                  <a:schemeClr val="bg1"/>
                </a:solidFill>
              </a:defRPr>
            </a:lvl2pPr>
            <a:lvl3pPr marL="0" indent="0" algn="ctr">
              <a:spcBef>
                <a:spcPts val="0"/>
              </a:spcBef>
              <a:buNone/>
              <a:defRPr sz="1600" b="1">
                <a:solidFill>
                  <a:schemeClr val="bg1"/>
                </a:solidFill>
              </a:defRPr>
            </a:lvl3pPr>
            <a:lvl4pPr marL="0" indent="0" algn="ctr">
              <a:spcBef>
                <a:spcPts val="0"/>
              </a:spcBef>
              <a:buFont typeface="Arial" panose="020B0604020202020204" pitchFamily="34" charset="0"/>
              <a:buNone/>
              <a:defRPr sz="1600">
                <a:solidFill>
                  <a:schemeClr val="bg1"/>
                </a:solidFill>
              </a:defRPr>
            </a:lvl4pPr>
            <a:lvl5pPr marL="0" indent="0" algn="ctr">
              <a:spcBef>
                <a:spcPts val="0"/>
              </a:spcBef>
              <a:buFont typeface="Arial" panose="020B0604020202020204" pitchFamily="34" charset="0"/>
              <a:buNone/>
              <a:defRPr>
                <a:solidFill>
                  <a:schemeClr val="bg1"/>
                </a:solidFill>
              </a:defRPr>
            </a:lvl5pPr>
          </a:lstStyle>
          <a:p>
            <a:pPr lvl="0"/>
            <a:r>
              <a:rPr lang="en-GB" dirty="0"/>
              <a:t>[Title slide] First level &lt;Heading&gt;</a:t>
            </a:r>
          </a:p>
          <a:p>
            <a:pPr lvl="1"/>
            <a:r>
              <a:rPr lang="en-GB" dirty="0"/>
              <a:t>Second level &lt;Text&gt;</a:t>
            </a:r>
          </a:p>
          <a:p>
            <a:pPr lvl="2"/>
            <a:r>
              <a:rPr lang="en-GB" dirty="0"/>
              <a:t>Third level &lt;Subheading/Bold&gt;</a:t>
            </a:r>
          </a:p>
          <a:p>
            <a:pPr lvl="3"/>
            <a:r>
              <a:rPr lang="en-GB" dirty="0"/>
              <a:t>Fourth level &lt;Text&gt;</a:t>
            </a:r>
          </a:p>
        </p:txBody>
      </p:sp>
      <p:sp>
        <p:nvSpPr>
          <p:cNvPr id="3" name="TextBox 2">
            <a:extLst>
              <a:ext uri="{FF2B5EF4-FFF2-40B4-BE49-F238E27FC236}">
                <a16:creationId xmlns:a16="http://schemas.microsoft.com/office/drawing/2014/main" id="{C33D5CFA-D11C-EE3C-C74C-27DF4B48C5CC}"/>
              </a:ext>
            </a:extLst>
          </p:cNvPr>
          <p:cNvSpPr txBox="1"/>
          <p:nvPr userDrawn="1"/>
        </p:nvSpPr>
        <p:spPr>
          <a:xfrm>
            <a:off x="822325" y="6438374"/>
            <a:ext cx="1250342" cy="192360"/>
          </a:xfrm>
          <a:prstGeom prst="rect">
            <a:avLst/>
          </a:prstGeom>
          <a:noFill/>
        </p:spPr>
        <p:txBody>
          <a:bodyPr wrap="none" lIns="0" tIns="0" rIns="0" bIns="0" rtlCol="0">
            <a:spAutoFit/>
          </a:bodyPr>
          <a:lstStyle/>
          <a:p>
            <a:r>
              <a:rPr lang="en-GB" sz="1250" b="1" dirty="0" err="1">
                <a:solidFill>
                  <a:schemeClr val="bg1"/>
                </a:solidFill>
              </a:rPr>
              <a:t>brickcourt.co.uk</a:t>
            </a:r>
            <a:endParaRPr lang="en-GB" sz="1250" b="1" dirty="0">
              <a:solidFill>
                <a:schemeClr val="bg1"/>
              </a:solidFill>
            </a:endParaRPr>
          </a:p>
        </p:txBody>
      </p:sp>
    </p:spTree>
    <p:extLst>
      <p:ext uri="{BB962C8B-B14F-4D97-AF65-F5344CB8AC3E}">
        <p14:creationId xmlns:p14="http://schemas.microsoft.com/office/powerpoint/2010/main" val="1982814234"/>
      </p:ext>
    </p:extLst>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pening remarks">
    <p:bg>
      <p:bgPr>
        <a:solidFill>
          <a:srgbClr val="173E6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1DE21F0-1DE1-F9C0-3DCE-B7B8B235B35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325" y="292378"/>
            <a:ext cx="1943100" cy="357939"/>
          </a:xfrm>
          <a:prstGeom prst="rect">
            <a:avLst/>
          </a:prstGeom>
        </p:spPr>
      </p:pic>
      <p:cxnSp>
        <p:nvCxnSpPr>
          <p:cNvPr id="6" name="Straight Connector 5">
            <a:extLst>
              <a:ext uri="{FF2B5EF4-FFF2-40B4-BE49-F238E27FC236}">
                <a16:creationId xmlns:a16="http://schemas.microsoft.com/office/drawing/2014/main" id="{325091D1-84AB-D902-BF5D-0E7E7EF68EC0}"/>
              </a:ext>
            </a:extLst>
          </p:cNvPr>
          <p:cNvCxnSpPr>
            <a:cxnSpLocks/>
          </p:cNvCxnSpPr>
          <p:nvPr userDrawn="1"/>
        </p:nvCxnSpPr>
        <p:spPr>
          <a:xfrm>
            <a:off x="0" y="6400800"/>
            <a:ext cx="12193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19C4FE1-7BD0-BA7D-BB8C-354510353110}"/>
              </a:ext>
            </a:extLst>
          </p:cNvPr>
          <p:cNvCxnSpPr>
            <a:cxnSpLocks/>
          </p:cNvCxnSpPr>
          <p:nvPr userDrawn="1"/>
        </p:nvCxnSpPr>
        <p:spPr>
          <a:xfrm>
            <a:off x="0" y="901700"/>
            <a:ext cx="12193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465279F8-8C3E-8FAD-77E3-95DD7FEDD1DA}"/>
              </a:ext>
            </a:extLst>
          </p:cNvPr>
          <p:cNvSpPr>
            <a:spLocks noGrp="1"/>
          </p:cNvSpPr>
          <p:nvPr>
            <p:ph type="body" sz="quarter" idx="10" hasCustomPrompt="1"/>
          </p:nvPr>
        </p:nvSpPr>
        <p:spPr>
          <a:xfrm>
            <a:off x="822325" y="1558368"/>
            <a:ext cx="10544400" cy="2276514"/>
          </a:xfrm>
        </p:spPr>
        <p:txBody>
          <a:bodyPr anchor="t" anchorCtr="0"/>
          <a:lstStyle>
            <a:lvl1pPr algn="ctr">
              <a:spcBef>
                <a:spcPts val="0"/>
              </a:spcBef>
              <a:defRPr sz="2400" b="0" cap="all" baseline="0">
                <a:solidFill>
                  <a:schemeClr val="bg1"/>
                </a:solidFill>
              </a:defRPr>
            </a:lvl1pPr>
            <a:lvl2pPr algn="ctr">
              <a:spcBef>
                <a:spcPts val="300"/>
              </a:spcBef>
              <a:spcAft>
                <a:spcPts val="1200"/>
              </a:spcAft>
              <a:defRPr sz="1800">
                <a:solidFill>
                  <a:schemeClr val="bg1"/>
                </a:solidFill>
              </a:defRPr>
            </a:lvl2pPr>
            <a:lvl3pPr marL="0" indent="0" algn="ctr">
              <a:lnSpc>
                <a:spcPct val="133000"/>
              </a:lnSpc>
              <a:spcBef>
                <a:spcPts val="0"/>
              </a:spcBef>
              <a:buNone/>
              <a:defRPr sz="1400" b="0">
                <a:solidFill>
                  <a:schemeClr val="bg1"/>
                </a:solidFill>
              </a:defRPr>
            </a:lvl3pPr>
            <a:lvl4pPr marL="0" indent="0" algn="ctr">
              <a:spcBef>
                <a:spcPts val="0"/>
              </a:spcBef>
              <a:buFont typeface="Arial" panose="020B0604020202020204" pitchFamily="34" charset="0"/>
              <a:buNone/>
              <a:defRPr sz="1400" b="0">
                <a:solidFill>
                  <a:schemeClr val="bg1"/>
                </a:solidFill>
              </a:defRPr>
            </a:lvl4pPr>
            <a:lvl5pPr marL="0" indent="0" algn="ctr">
              <a:spcBef>
                <a:spcPts val="0"/>
              </a:spcBef>
              <a:buFont typeface="Arial" panose="020B0604020202020204" pitchFamily="34" charset="0"/>
              <a:buNone/>
              <a:defRPr>
                <a:solidFill>
                  <a:schemeClr val="bg1"/>
                </a:solidFill>
              </a:defRPr>
            </a:lvl5pPr>
          </a:lstStyle>
          <a:p>
            <a:pPr lvl="0"/>
            <a:r>
              <a:rPr lang="en-GB" dirty="0"/>
              <a:t>[Opening remarks] First level &lt;Heading&gt;</a:t>
            </a:r>
          </a:p>
          <a:p>
            <a:pPr lvl="1"/>
            <a:r>
              <a:rPr lang="en-GB" dirty="0"/>
              <a:t>Second level &lt;Text&gt;</a:t>
            </a:r>
          </a:p>
          <a:p>
            <a:pPr lvl="2"/>
            <a:r>
              <a:rPr lang="en-GB" dirty="0"/>
              <a:t>Third level &lt;Additional information&gt;</a:t>
            </a:r>
          </a:p>
        </p:txBody>
      </p:sp>
      <p:sp>
        <p:nvSpPr>
          <p:cNvPr id="9" name="Text Placeholder 13">
            <a:extLst>
              <a:ext uri="{FF2B5EF4-FFF2-40B4-BE49-F238E27FC236}">
                <a16:creationId xmlns:a16="http://schemas.microsoft.com/office/drawing/2014/main" id="{8B07677E-D864-F574-3E52-46CFBCA9F13B}"/>
              </a:ext>
            </a:extLst>
          </p:cNvPr>
          <p:cNvSpPr>
            <a:spLocks noGrp="1"/>
          </p:cNvSpPr>
          <p:nvPr>
            <p:ph type="body" sz="quarter" idx="12" hasCustomPrompt="1"/>
          </p:nvPr>
        </p:nvSpPr>
        <p:spPr>
          <a:xfrm>
            <a:off x="822324" y="4386264"/>
            <a:ext cx="10544175" cy="1472260"/>
          </a:xfrm>
        </p:spPr>
        <p:txBody>
          <a:bodyPr anchor="b" anchorCtr="0"/>
          <a:lstStyle>
            <a:lvl1pPr algn="ctr">
              <a:spcBef>
                <a:spcPts val="0"/>
              </a:spcBef>
              <a:spcAft>
                <a:spcPts val="1500"/>
              </a:spcAft>
              <a:defRPr b="1">
                <a:solidFill>
                  <a:schemeClr val="bg1"/>
                </a:solidFill>
              </a:defRPr>
            </a:lvl1pPr>
            <a:lvl2pPr algn="ctr">
              <a:spcBef>
                <a:spcPts val="0"/>
              </a:spcBef>
              <a:spcAft>
                <a:spcPts val="1500"/>
              </a:spcAft>
              <a:defRPr b="1">
                <a:solidFill>
                  <a:schemeClr val="bg1"/>
                </a:solidFill>
              </a:defRPr>
            </a:lvl2pPr>
            <a:lvl3pPr marL="0" indent="0" algn="ctr">
              <a:spcBef>
                <a:spcPts val="0"/>
              </a:spcBef>
              <a:spcAft>
                <a:spcPts val="1500"/>
              </a:spcAft>
              <a:buNone/>
              <a:defRPr b="1">
                <a:solidFill>
                  <a:schemeClr val="bg1"/>
                </a:solidFill>
              </a:defRPr>
            </a:lvl3pPr>
            <a:lvl4pPr marL="0" indent="0" algn="ctr">
              <a:spcBef>
                <a:spcPts val="0"/>
              </a:spcBef>
              <a:spcAft>
                <a:spcPts val="1500"/>
              </a:spcAft>
              <a:buFont typeface="Arial" panose="020B0604020202020204" pitchFamily="34" charset="0"/>
              <a:buNone/>
              <a:defRPr b="1">
                <a:solidFill>
                  <a:schemeClr val="bg1"/>
                </a:solidFill>
              </a:defRPr>
            </a:lvl4pPr>
            <a:lvl5pPr marL="0" indent="0" algn="ctr">
              <a:spcBef>
                <a:spcPts val="0"/>
              </a:spcBef>
              <a:spcAft>
                <a:spcPts val="1500"/>
              </a:spcAft>
              <a:buFont typeface="Arial" panose="020B0604020202020204" pitchFamily="34" charset="0"/>
              <a:buNone/>
              <a:defRPr b="1">
                <a:solidFill>
                  <a:schemeClr val="bg1"/>
                </a:solidFill>
              </a:defRPr>
            </a:lvl5pPr>
          </a:lstStyle>
          <a:p>
            <a:pPr lvl="0"/>
            <a:r>
              <a:rPr lang="en-GB" dirty="0"/>
              <a:t>Opening remarks by &lt;Name&gt;</a:t>
            </a:r>
          </a:p>
        </p:txBody>
      </p:sp>
      <p:sp>
        <p:nvSpPr>
          <p:cNvPr id="2" name="TextBox 1">
            <a:extLst>
              <a:ext uri="{FF2B5EF4-FFF2-40B4-BE49-F238E27FC236}">
                <a16:creationId xmlns:a16="http://schemas.microsoft.com/office/drawing/2014/main" id="{85D44D8B-B4A2-C5DB-9E84-4F1954F8F208}"/>
              </a:ext>
            </a:extLst>
          </p:cNvPr>
          <p:cNvSpPr txBox="1"/>
          <p:nvPr userDrawn="1"/>
        </p:nvSpPr>
        <p:spPr>
          <a:xfrm>
            <a:off x="822325" y="6438374"/>
            <a:ext cx="1250342" cy="192360"/>
          </a:xfrm>
          <a:prstGeom prst="rect">
            <a:avLst/>
          </a:prstGeom>
          <a:noFill/>
        </p:spPr>
        <p:txBody>
          <a:bodyPr wrap="none" lIns="0" tIns="0" rIns="0" bIns="0" rtlCol="0">
            <a:spAutoFit/>
          </a:bodyPr>
          <a:lstStyle/>
          <a:p>
            <a:r>
              <a:rPr lang="en-GB" sz="1250" b="1" dirty="0" err="1">
                <a:solidFill>
                  <a:schemeClr val="bg1"/>
                </a:solidFill>
              </a:rPr>
              <a:t>brickcourt.co.uk</a:t>
            </a:r>
            <a:endParaRPr lang="en-GB" sz="1250" b="1" dirty="0">
              <a:solidFill>
                <a:schemeClr val="bg1"/>
              </a:solidFill>
            </a:endParaRPr>
          </a:p>
        </p:txBody>
      </p:sp>
    </p:spTree>
    <p:extLst>
      <p:ext uri="{BB962C8B-B14F-4D97-AF65-F5344CB8AC3E}">
        <p14:creationId xmlns:p14="http://schemas.microsoft.com/office/powerpoint/2010/main" val="3552151080"/>
      </p:ext>
    </p:extLst>
  </p:cSld>
  <p:clrMapOvr>
    <a:masterClrMapping/>
  </p:clrMapOvr>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ssion">
    <p:bg>
      <p:bgPr>
        <a:solidFill>
          <a:srgbClr val="173E6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1DE21F0-1DE1-F9C0-3DCE-B7B8B235B35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325" y="292378"/>
            <a:ext cx="1943100" cy="357939"/>
          </a:xfrm>
          <a:prstGeom prst="rect">
            <a:avLst/>
          </a:prstGeom>
        </p:spPr>
      </p:pic>
      <p:cxnSp>
        <p:nvCxnSpPr>
          <p:cNvPr id="6" name="Straight Connector 5">
            <a:extLst>
              <a:ext uri="{FF2B5EF4-FFF2-40B4-BE49-F238E27FC236}">
                <a16:creationId xmlns:a16="http://schemas.microsoft.com/office/drawing/2014/main" id="{325091D1-84AB-D902-BF5D-0E7E7EF68EC0}"/>
              </a:ext>
            </a:extLst>
          </p:cNvPr>
          <p:cNvCxnSpPr>
            <a:cxnSpLocks/>
          </p:cNvCxnSpPr>
          <p:nvPr userDrawn="1"/>
        </p:nvCxnSpPr>
        <p:spPr>
          <a:xfrm>
            <a:off x="0" y="6400800"/>
            <a:ext cx="12193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19C4FE1-7BD0-BA7D-BB8C-354510353110}"/>
              </a:ext>
            </a:extLst>
          </p:cNvPr>
          <p:cNvCxnSpPr>
            <a:cxnSpLocks/>
          </p:cNvCxnSpPr>
          <p:nvPr userDrawn="1"/>
        </p:nvCxnSpPr>
        <p:spPr>
          <a:xfrm>
            <a:off x="0" y="901700"/>
            <a:ext cx="12193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465279F8-8C3E-8FAD-77E3-95DD7FEDD1DA}"/>
              </a:ext>
            </a:extLst>
          </p:cNvPr>
          <p:cNvSpPr>
            <a:spLocks noGrp="1"/>
          </p:cNvSpPr>
          <p:nvPr>
            <p:ph type="body" sz="quarter" idx="10" hasCustomPrompt="1"/>
          </p:nvPr>
        </p:nvSpPr>
        <p:spPr>
          <a:xfrm>
            <a:off x="822325" y="1558368"/>
            <a:ext cx="10544400" cy="1726004"/>
          </a:xfrm>
        </p:spPr>
        <p:txBody>
          <a:bodyPr anchor="t" anchorCtr="0"/>
          <a:lstStyle>
            <a:lvl1pPr algn="ctr">
              <a:spcBef>
                <a:spcPts val="0"/>
              </a:spcBef>
              <a:defRPr sz="2400" b="0" cap="all" baseline="0">
                <a:solidFill>
                  <a:schemeClr val="bg1"/>
                </a:solidFill>
              </a:defRPr>
            </a:lvl1pPr>
            <a:lvl2pPr algn="ctr">
              <a:spcBef>
                <a:spcPts val="300"/>
              </a:spcBef>
              <a:spcAft>
                <a:spcPts val="1200"/>
              </a:spcAft>
              <a:defRPr sz="1800">
                <a:solidFill>
                  <a:schemeClr val="bg1"/>
                </a:solidFill>
              </a:defRPr>
            </a:lvl2pPr>
            <a:lvl3pPr marL="0" indent="0" algn="ctr">
              <a:lnSpc>
                <a:spcPct val="133000"/>
              </a:lnSpc>
              <a:spcBef>
                <a:spcPts val="0"/>
              </a:spcBef>
              <a:buNone/>
              <a:defRPr sz="1400" b="0">
                <a:solidFill>
                  <a:schemeClr val="bg1"/>
                </a:solidFill>
              </a:defRPr>
            </a:lvl3pPr>
            <a:lvl4pPr marL="0" indent="0" algn="ctr">
              <a:spcBef>
                <a:spcPts val="0"/>
              </a:spcBef>
              <a:buFont typeface="Arial" panose="020B0604020202020204" pitchFamily="34" charset="0"/>
              <a:buNone/>
              <a:defRPr sz="1400" b="0">
                <a:solidFill>
                  <a:schemeClr val="bg1"/>
                </a:solidFill>
              </a:defRPr>
            </a:lvl4pPr>
            <a:lvl5pPr marL="0" indent="0" algn="ctr">
              <a:spcBef>
                <a:spcPts val="0"/>
              </a:spcBef>
              <a:buFont typeface="Arial" panose="020B0604020202020204" pitchFamily="34" charset="0"/>
              <a:buNone/>
              <a:defRPr>
                <a:solidFill>
                  <a:schemeClr val="bg1"/>
                </a:solidFill>
              </a:defRPr>
            </a:lvl5pPr>
          </a:lstStyle>
          <a:p>
            <a:pPr lvl="0"/>
            <a:r>
              <a:rPr lang="en-GB" dirty="0"/>
              <a:t>[Session] First level &lt;Heading&gt;</a:t>
            </a:r>
          </a:p>
          <a:p>
            <a:pPr lvl="1"/>
            <a:r>
              <a:rPr lang="en-GB" dirty="0"/>
              <a:t>Second level &lt;Text&gt;</a:t>
            </a:r>
          </a:p>
          <a:p>
            <a:pPr lvl="2"/>
            <a:r>
              <a:rPr lang="en-GB" dirty="0"/>
              <a:t>Third level &lt;Additional information&gt;</a:t>
            </a:r>
          </a:p>
        </p:txBody>
      </p:sp>
      <p:sp>
        <p:nvSpPr>
          <p:cNvPr id="2" name="Text Placeholder 13">
            <a:extLst>
              <a:ext uri="{FF2B5EF4-FFF2-40B4-BE49-F238E27FC236}">
                <a16:creationId xmlns:a16="http://schemas.microsoft.com/office/drawing/2014/main" id="{3A882C7C-DD06-FC86-630F-6F132ADA35AA}"/>
              </a:ext>
            </a:extLst>
          </p:cNvPr>
          <p:cNvSpPr>
            <a:spLocks noGrp="1"/>
          </p:cNvSpPr>
          <p:nvPr>
            <p:ph type="body" sz="quarter" idx="12" hasCustomPrompt="1"/>
          </p:nvPr>
        </p:nvSpPr>
        <p:spPr>
          <a:xfrm>
            <a:off x="822323" y="3429000"/>
            <a:ext cx="10544400" cy="2425700"/>
          </a:xfrm>
        </p:spPr>
        <p:txBody>
          <a:bodyPr anchor="b" anchorCtr="0"/>
          <a:lstStyle>
            <a:lvl1pPr algn="ctr">
              <a:spcBef>
                <a:spcPts val="1500"/>
              </a:spcBef>
              <a:spcAft>
                <a:spcPts val="1000"/>
              </a:spcAft>
              <a:defRPr cap="all" baseline="0">
                <a:solidFill>
                  <a:schemeClr val="bg1"/>
                </a:solidFill>
              </a:defRPr>
            </a:lvl1pPr>
            <a:lvl2pPr algn="ctr">
              <a:spcBef>
                <a:spcPts val="0"/>
              </a:spcBef>
              <a:defRPr>
                <a:solidFill>
                  <a:schemeClr val="bg1"/>
                </a:solidFill>
              </a:defRPr>
            </a:lvl2pPr>
            <a:lvl3pPr marL="0" indent="0" algn="ctr">
              <a:spcBef>
                <a:spcPts val="0"/>
              </a:spcBef>
              <a:buNone/>
              <a:defRPr>
                <a:solidFill>
                  <a:schemeClr val="bg1"/>
                </a:solidFill>
              </a:defRPr>
            </a:lvl3pPr>
            <a:lvl4pPr marL="0" indent="0" algn="ctr">
              <a:spcBef>
                <a:spcPts val="0"/>
              </a:spcBef>
              <a:buFont typeface="Arial" panose="020B0604020202020204" pitchFamily="34" charset="0"/>
              <a:buNone/>
              <a:defRPr>
                <a:solidFill>
                  <a:schemeClr val="bg1"/>
                </a:solidFill>
              </a:defRPr>
            </a:lvl4pPr>
            <a:lvl5pPr marL="0" indent="0" algn="ctr">
              <a:spcBef>
                <a:spcPts val="0"/>
              </a:spcBef>
              <a:buFont typeface="Arial" panose="020B0604020202020204" pitchFamily="34" charset="0"/>
              <a:buNone/>
              <a:defRPr>
                <a:solidFill>
                  <a:schemeClr val="bg1"/>
                </a:solidFill>
              </a:defRPr>
            </a:lvl5pPr>
          </a:lstStyle>
          <a:p>
            <a:pPr lvl="0"/>
            <a:r>
              <a:rPr lang="en-GB" dirty="0"/>
              <a:t>First level &lt;Session # / Panellists&gt;</a:t>
            </a:r>
          </a:p>
          <a:p>
            <a:pPr lvl="1"/>
            <a:r>
              <a:rPr lang="en-GB" dirty="0"/>
              <a:t>Second level &lt;Introduction of the panel by Name, Company&gt;</a:t>
            </a:r>
          </a:p>
          <a:p>
            <a:pPr lvl="2"/>
            <a:r>
              <a:rPr lang="en-GB" dirty="0"/>
              <a:t>Third level</a:t>
            </a:r>
          </a:p>
          <a:p>
            <a:pPr lvl="3"/>
            <a:r>
              <a:rPr lang="en-GB" dirty="0"/>
              <a:t>Fourth level</a:t>
            </a:r>
          </a:p>
          <a:p>
            <a:pPr lvl="4"/>
            <a:r>
              <a:rPr lang="en-GB" dirty="0"/>
              <a:t>Fifth level</a:t>
            </a:r>
          </a:p>
        </p:txBody>
      </p:sp>
      <p:sp>
        <p:nvSpPr>
          <p:cNvPr id="3" name="TextBox 2">
            <a:extLst>
              <a:ext uri="{FF2B5EF4-FFF2-40B4-BE49-F238E27FC236}">
                <a16:creationId xmlns:a16="http://schemas.microsoft.com/office/drawing/2014/main" id="{0A7C2EC5-A6E8-0168-AC3F-098810680CD0}"/>
              </a:ext>
            </a:extLst>
          </p:cNvPr>
          <p:cNvSpPr txBox="1"/>
          <p:nvPr userDrawn="1"/>
        </p:nvSpPr>
        <p:spPr>
          <a:xfrm>
            <a:off x="822325" y="6438374"/>
            <a:ext cx="1250342" cy="192360"/>
          </a:xfrm>
          <a:prstGeom prst="rect">
            <a:avLst/>
          </a:prstGeom>
          <a:noFill/>
        </p:spPr>
        <p:txBody>
          <a:bodyPr wrap="none" lIns="0" tIns="0" rIns="0" bIns="0" rtlCol="0">
            <a:spAutoFit/>
          </a:bodyPr>
          <a:lstStyle/>
          <a:p>
            <a:r>
              <a:rPr lang="en-GB" sz="1250" b="1" dirty="0" err="1">
                <a:solidFill>
                  <a:schemeClr val="bg1"/>
                </a:solidFill>
              </a:rPr>
              <a:t>brickcourt.co.uk</a:t>
            </a:r>
            <a:endParaRPr lang="en-GB" sz="1250" b="1" dirty="0">
              <a:solidFill>
                <a:schemeClr val="bg1"/>
              </a:solidFill>
            </a:endParaRPr>
          </a:p>
        </p:txBody>
      </p:sp>
    </p:spTree>
    <p:extLst>
      <p:ext uri="{BB962C8B-B14F-4D97-AF65-F5344CB8AC3E}">
        <p14:creationId xmlns:p14="http://schemas.microsoft.com/office/powerpoint/2010/main" val="650052683"/>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ssion details: v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C6CC-C89A-4C9A-AA99-5226F80DB173}"/>
              </a:ext>
            </a:extLst>
          </p:cNvPr>
          <p:cNvSpPr/>
          <p:nvPr userDrawn="1"/>
        </p:nvSpPr>
        <p:spPr>
          <a:xfrm>
            <a:off x="0" y="1419529"/>
            <a:ext cx="12192000" cy="5438471"/>
          </a:xfrm>
          <a:prstGeom prst="rect">
            <a:avLst/>
          </a:prstGeom>
          <a:solidFill>
            <a:srgbClr val="DCD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Rectangle 4">
            <a:extLst>
              <a:ext uri="{FF2B5EF4-FFF2-40B4-BE49-F238E27FC236}">
                <a16:creationId xmlns:a16="http://schemas.microsoft.com/office/drawing/2014/main" id="{57BD872A-D737-3F83-6DF1-4136ED269F28}"/>
              </a:ext>
            </a:extLst>
          </p:cNvPr>
          <p:cNvSpPr/>
          <p:nvPr userDrawn="1"/>
        </p:nvSpPr>
        <p:spPr>
          <a:xfrm>
            <a:off x="0" y="901700"/>
            <a:ext cx="12192000" cy="546100"/>
          </a:xfrm>
          <a:prstGeom prst="rect">
            <a:avLst/>
          </a:prstGeom>
          <a:solidFill>
            <a:srgbClr val="173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ontent Placeholder 11">
            <a:extLst>
              <a:ext uri="{FF2B5EF4-FFF2-40B4-BE49-F238E27FC236}">
                <a16:creationId xmlns:a16="http://schemas.microsoft.com/office/drawing/2014/main" id="{D04F4C24-34F3-45C6-8564-68D314DE6E5A}"/>
              </a:ext>
            </a:extLst>
          </p:cNvPr>
          <p:cNvSpPr>
            <a:spLocks noGrp="1"/>
          </p:cNvSpPr>
          <p:nvPr>
            <p:ph sz="quarter" idx="11" hasCustomPrompt="1"/>
          </p:nvPr>
        </p:nvSpPr>
        <p:spPr>
          <a:xfrm>
            <a:off x="820738" y="1767999"/>
            <a:ext cx="10551600" cy="4287561"/>
          </a:xfrm>
        </p:spPr>
        <p:txBody>
          <a:bodyPr/>
          <a:lstStyle>
            <a:lvl1pPr>
              <a:spcBef>
                <a:spcPts val="2000"/>
              </a:spcBef>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[Session details: v1] </a:t>
            </a:r>
            <a:r>
              <a:rPr lang="en-US" dirty="0"/>
              <a:t>First level &lt;Heading/Bold text&gt;</a:t>
            </a:r>
          </a:p>
          <a:p>
            <a:pPr lvl="1"/>
            <a:r>
              <a:rPr lang="en-US" dirty="0"/>
              <a:t>Second level &lt;Text&gt;</a:t>
            </a:r>
          </a:p>
          <a:p>
            <a:pPr lvl="2"/>
            <a:r>
              <a:rPr lang="en-US" dirty="0"/>
              <a:t>Third level &lt;Bullet&gt;</a:t>
            </a:r>
          </a:p>
          <a:p>
            <a:pPr lvl="3"/>
            <a:r>
              <a:rPr lang="en-US" dirty="0"/>
              <a:t>Fourth level &lt;Numbered list&gt;</a:t>
            </a:r>
          </a:p>
          <a:p>
            <a:pPr lvl="4"/>
            <a:r>
              <a:rPr lang="en-US" dirty="0"/>
              <a:t>Fifth level &lt;Alphabetical list&gt;</a:t>
            </a:r>
            <a:endParaRPr lang="en-GB" dirty="0"/>
          </a:p>
        </p:txBody>
      </p:sp>
      <p:sp>
        <p:nvSpPr>
          <p:cNvPr id="4" name="Title 3">
            <a:extLst>
              <a:ext uri="{FF2B5EF4-FFF2-40B4-BE49-F238E27FC236}">
                <a16:creationId xmlns:a16="http://schemas.microsoft.com/office/drawing/2014/main" id="{DFB49DA3-FE3D-FD26-4ECF-AAE0685659A4}"/>
              </a:ext>
            </a:extLst>
          </p:cNvPr>
          <p:cNvSpPr>
            <a:spLocks noGrp="1"/>
          </p:cNvSpPr>
          <p:nvPr>
            <p:ph type="title" hasCustomPrompt="1"/>
          </p:nvPr>
        </p:nvSpPr>
        <p:spPr>
          <a:xfrm>
            <a:off x="820737" y="932249"/>
            <a:ext cx="10551600" cy="487280"/>
          </a:xfrm>
        </p:spPr>
        <p:txBody>
          <a:bodyPr anchor="ctr" anchorCtr="0">
            <a:normAutofit/>
          </a:bodyPr>
          <a:lstStyle>
            <a:lvl1pPr>
              <a:defRPr sz="1700" cap="all" baseline="0">
                <a:solidFill>
                  <a:schemeClr val="bg1"/>
                </a:solidFill>
              </a:defRPr>
            </a:lvl1pPr>
          </a:lstStyle>
          <a:p>
            <a:r>
              <a:rPr lang="en-GB" dirty="0"/>
              <a:t>Session #</a:t>
            </a:r>
          </a:p>
        </p:txBody>
      </p:sp>
      <p:cxnSp>
        <p:nvCxnSpPr>
          <p:cNvPr id="6" name="Straight Connector 5">
            <a:extLst>
              <a:ext uri="{FF2B5EF4-FFF2-40B4-BE49-F238E27FC236}">
                <a16:creationId xmlns:a16="http://schemas.microsoft.com/office/drawing/2014/main" id="{2C64E36C-F318-D03C-B104-033B8A489F46}"/>
              </a:ext>
            </a:extLst>
          </p:cNvPr>
          <p:cNvCxnSpPr>
            <a:cxnSpLocks/>
          </p:cNvCxnSpPr>
          <p:nvPr userDrawn="1"/>
        </p:nvCxnSpPr>
        <p:spPr>
          <a:xfrm>
            <a:off x="0" y="6400800"/>
            <a:ext cx="121932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BA8E3CA-4A25-59B1-4342-99BF9F49782B}"/>
              </a:ext>
            </a:extLst>
          </p:cNvPr>
          <p:cNvSpPr txBox="1"/>
          <p:nvPr userDrawn="1"/>
        </p:nvSpPr>
        <p:spPr>
          <a:xfrm>
            <a:off x="822325" y="6438374"/>
            <a:ext cx="1250342" cy="192360"/>
          </a:xfrm>
          <a:prstGeom prst="rect">
            <a:avLst/>
          </a:prstGeom>
          <a:noFill/>
        </p:spPr>
        <p:txBody>
          <a:bodyPr wrap="none" lIns="0" tIns="0" rIns="0" bIns="0" rtlCol="0">
            <a:spAutoFit/>
          </a:bodyPr>
          <a:lstStyle/>
          <a:p>
            <a:r>
              <a:rPr lang="en-GB" sz="1250" b="1" dirty="0" err="1">
                <a:solidFill>
                  <a:srgbClr val="173E61"/>
                </a:solidFill>
              </a:rPr>
              <a:t>brickcourt.co.uk</a:t>
            </a:r>
            <a:endParaRPr lang="en-GB" sz="1250" b="1" dirty="0">
              <a:solidFill>
                <a:srgbClr val="173E61"/>
              </a:solidFill>
            </a:endParaRPr>
          </a:p>
        </p:txBody>
      </p:sp>
    </p:spTree>
    <p:extLst>
      <p:ext uri="{BB962C8B-B14F-4D97-AF65-F5344CB8AC3E}">
        <p14:creationId xmlns:p14="http://schemas.microsoft.com/office/powerpoint/2010/main" val="3439968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v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C6CC-C89A-4C9A-AA99-5226F80DB173}"/>
              </a:ext>
            </a:extLst>
          </p:cNvPr>
          <p:cNvSpPr/>
          <p:nvPr userDrawn="1"/>
        </p:nvSpPr>
        <p:spPr>
          <a:xfrm>
            <a:off x="0" y="895351"/>
            <a:ext cx="12192000" cy="5962650"/>
          </a:xfrm>
          <a:prstGeom prst="rect">
            <a:avLst/>
          </a:prstGeom>
          <a:solidFill>
            <a:srgbClr val="DCD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Content Placeholder 11">
            <a:extLst>
              <a:ext uri="{FF2B5EF4-FFF2-40B4-BE49-F238E27FC236}">
                <a16:creationId xmlns:a16="http://schemas.microsoft.com/office/drawing/2014/main" id="{D04F4C24-34F3-45C6-8564-68D314DE6E5A}"/>
              </a:ext>
            </a:extLst>
          </p:cNvPr>
          <p:cNvSpPr>
            <a:spLocks noGrp="1"/>
          </p:cNvSpPr>
          <p:nvPr>
            <p:ph sz="quarter" idx="11" hasCustomPrompt="1"/>
          </p:nvPr>
        </p:nvSpPr>
        <p:spPr>
          <a:xfrm>
            <a:off x="820738" y="1190625"/>
            <a:ext cx="10551600" cy="4864935"/>
          </a:xfrm>
        </p:spPr>
        <p:txBody>
          <a:bodyPr/>
          <a:lstStyle>
            <a:lvl1pPr>
              <a:spcBef>
                <a:spcPts val="2000"/>
              </a:spcBef>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[Title and content: v1] First level &lt;Heading/Bold text&gt;</a:t>
            </a:r>
          </a:p>
          <a:p>
            <a:pPr lvl="1"/>
            <a:r>
              <a:rPr lang="en-US" dirty="0"/>
              <a:t>Second level &lt;Text&gt;</a:t>
            </a:r>
          </a:p>
          <a:p>
            <a:pPr lvl="2"/>
            <a:r>
              <a:rPr lang="en-US" dirty="0"/>
              <a:t>Third level &lt;Bullet&gt;</a:t>
            </a:r>
          </a:p>
          <a:p>
            <a:pPr lvl="3"/>
            <a:r>
              <a:rPr lang="en-US" dirty="0"/>
              <a:t>Fourth level &lt;Numbered list&gt;</a:t>
            </a:r>
          </a:p>
          <a:p>
            <a:pPr lvl="4"/>
            <a:r>
              <a:rPr lang="en-US" dirty="0"/>
              <a:t>Fifth level &lt;Alphabetical list&gt;</a:t>
            </a:r>
            <a:endParaRPr lang="en-GB" dirty="0"/>
          </a:p>
        </p:txBody>
      </p:sp>
      <p:cxnSp>
        <p:nvCxnSpPr>
          <p:cNvPr id="6" name="Straight Connector 5">
            <a:extLst>
              <a:ext uri="{FF2B5EF4-FFF2-40B4-BE49-F238E27FC236}">
                <a16:creationId xmlns:a16="http://schemas.microsoft.com/office/drawing/2014/main" id="{2C64E36C-F318-D03C-B104-033B8A489F46}"/>
              </a:ext>
            </a:extLst>
          </p:cNvPr>
          <p:cNvCxnSpPr>
            <a:cxnSpLocks/>
          </p:cNvCxnSpPr>
          <p:nvPr userDrawn="1"/>
        </p:nvCxnSpPr>
        <p:spPr>
          <a:xfrm>
            <a:off x="0" y="6400800"/>
            <a:ext cx="121932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AC04F45-60DB-1878-1B9C-8FB2BF30ACC3}"/>
              </a:ext>
            </a:extLst>
          </p:cNvPr>
          <p:cNvSpPr txBox="1"/>
          <p:nvPr userDrawn="1"/>
        </p:nvSpPr>
        <p:spPr>
          <a:xfrm>
            <a:off x="822325" y="6438374"/>
            <a:ext cx="1250342" cy="192360"/>
          </a:xfrm>
          <a:prstGeom prst="rect">
            <a:avLst/>
          </a:prstGeom>
          <a:noFill/>
        </p:spPr>
        <p:txBody>
          <a:bodyPr wrap="none" lIns="0" tIns="0" rIns="0" bIns="0" rtlCol="0">
            <a:spAutoFit/>
          </a:bodyPr>
          <a:lstStyle/>
          <a:p>
            <a:r>
              <a:rPr lang="en-GB" sz="1250" b="1" dirty="0" err="1">
                <a:solidFill>
                  <a:srgbClr val="173E61"/>
                </a:solidFill>
              </a:rPr>
              <a:t>brickcourt.co.uk</a:t>
            </a:r>
            <a:endParaRPr lang="en-GB" sz="1250" b="1" dirty="0">
              <a:solidFill>
                <a:srgbClr val="173E61"/>
              </a:solidFill>
            </a:endParaRPr>
          </a:p>
        </p:txBody>
      </p:sp>
    </p:spTree>
    <p:extLst>
      <p:ext uri="{BB962C8B-B14F-4D97-AF65-F5344CB8AC3E}">
        <p14:creationId xmlns:p14="http://schemas.microsoft.com/office/powerpoint/2010/main" val="4061324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ssion details: v2">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D04F4C24-34F3-45C6-8564-68D314DE6E5A}"/>
              </a:ext>
            </a:extLst>
          </p:cNvPr>
          <p:cNvSpPr>
            <a:spLocks noGrp="1"/>
          </p:cNvSpPr>
          <p:nvPr>
            <p:ph sz="quarter" idx="11" hasCustomPrompt="1"/>
          </p:nvPr>
        </p:nvSpPr>
        <p:spPr>
          <a:xfrm>
            <a:off x="820738" y="1767999"/>
            <a:ext cx="10551600" cy="4287561"/>
          </a:xfrm>
        </p:spPr>
        <p:txBody>
          <a:bodyPr/>
          <a:lstStyle>
            <a:lvl1pPr>
              <a:spcBef>
                <a:spcPts val="2000"/>
              </a:spcBef>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[Session details: v2] </a:t>
            </a:r>
            <a:r>
              <a:rPr lang="en-US" dirty="0"/>
              <a:t>First level &lt;Heading/Bold text&gt;</a:t>
            </a:r>
          </a:p>
          <a:p>
            <a:pPr lvl="1"/>
            <a:r>
              <a:rPr lang="en-US" dirty="0"/>
              <a:t>Second level &lt;Text&gt;</a:t>
            </a:r>
          </a:p>
          <a:p>
            <a:pPr lvl="2"/>
            <a:r>
              <a:rPr lang="en-US" dirty="0"/>
              <a:t>Third level &lt;Bullet&gt;</a:t>
            </a:r>
          </a:p>
          <a:p>
            <a:pPr lvl="3"/>
            <a:r>
              <a:rPr lang="en-US" dirty="0"/>
              <a:t>Fourth level &lt;Numbered list&gt;</a:t>
            </a:r>
          </a:p>
          <a:p>
            <a:pPr lvl="4"/>
            <a:r>
              <a:rPr lang="en-US" dirty="0"/>
              <a:t>Fifth level &lt;Alphabetical list&gt;</a:t>
            </a:r>
            <a:endParaRPr lang="en-GB" dirty="0"/>
          </a:p>
        </p:txBody>
      </p:sp>
      <p:sp>
        <p:nvSpPr>
          <p:cNvPr id="4" name="Title 3">
            <a:extLst>
              <a:ext uri="{FF2B5EF4-FFF2-40B4-BE49-F238E27FC236}">
                <a16:creationId xmlns:a16="http://schemas.microsoft.com/office/drawing/2014/main" id="{DFB49DA3-FE3D-FD26-4ECF-AAE0685659A4}"/>
              </a:ext>
            </a:extLst>
          </p:cNvPr>
          <p:cNvSpPr>
            <a:spLocks noGrp="1"/>
          </p:cNvSpPr>
          <p:nvPr>
            <p:ph type="title" hasCustomPrompt="1"/>
          </p:nvPr>
        </p:nvSpPr>
        <p:spPr>
          <a:xfrm>
            <a:off x="820737" y="932249"/>
            <a:ext cx="10551600" cy="487280"/>
          </a:xfrm>
        </p:spPr>
        <p:txBody>
          <a:bodyPr anchor="ctr" anchorCtr="0">
            <a:normAutofit/>
          </a:bodyPr>
          <a:lstStyle>
            <a:lvl1pPr>
              <a:defRPr sz="1700" cap="all" baseline="0">
                <a:solidFill>
                  <a:srgbClr val="173E61"/>
                </a:solidFill>
              </a:defRPr>
            </a:lvl1pPr>
          </a:lstStyle>
          <a:p>
            <a:r>
              <a:rPr lang="en-GB" dirty="0"/>
              <a:t>Session #</a:t>
            </a:r>
          </a:p>
        </p:txBody>
      </p:sp>
      <p:cxnSp>
        <p:nvCxnSpPr>
          <p:cNvPr id="6" name="Straight Connector 5">
            <a:extLst>
              <a:ext uri="{FF2B5EF4-FFF2-40B4-BE49-F238E27FC236}">
                <a16:creationId xmlns:a16="http://schemas.microsoft.com/office/drawing/2014/main" id="{2C64E36C-F318-D03C-B104-033B8A489F46}"/>
              </a:ext>
            </a:extLst>
          </p:cNvPr>
          <p:cNvCxnSpPr>
            <a:cxnSpLocks/>
          </p:cNvCxnSpPr>
          <p:nvPr userDrawn="1"/>
        </p:nvCxnSpPr>
        <p:spPr>
          <a:xfrm>
            <a:off x="0" y="6400800"/>
            <a:ext cx="12193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DF9132F1-6543-E1CC-C96C-AB869F299D5B}"/>
              </a:ext>
            </a:extLst>
          </p:cNvPr>
          <p:cNvCxnSpPr>
            <a:cxnSpLocks/>
          </p:cNvCxnSpPr>
          <p:nvPr userDrawn="1"/>
        </p:nvCxnSpPr>
        <p:spPr>
          <a:xfrm>
            <a:off x="0" y="1447800"/>
            <a:ext cx="12193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6601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v2">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D04F4C24-34F3-45C6-8564-68D314DE6E5A}"/>
              </a:ext>
            </a:extLst>
          </p:cNvPr>
          <p:cNvSpPr>
            <a:spLocks noGrp="1"/>
          </p:cNvSpPr>
          <p:nvPr>
            <p:ph sz="quarter" idx="11" hasCustomPrompt="1"/>
          </p:nvPr>
        </p:nvSpPr>
        <p:spPr>
          <a:xfrm>
            <a:off x="820738" y="1190625"/>
            <a:ext cx="10551600" cy="4864935"/>
          </a:xfrm>
        </p:spPr>
        <p:txBody>
          <a:bodyPr/>
          <a:lstStyle>
            <a:lvl1pPr>
              <a:spcBef>
                <a:spcPts val="2000"/>
              </a:spcBef>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[Title and content: v2] First level &lt;Heading/Bold text&gt;</a:t>
            </a:r>
          </a:p>
          <a:p>
            <a:pPr lvl="1"/>
            <a:r>
              <a:rPr lang="en-US" dirty="0"/>
              <a:t>Second level &lt;Text&gt;</a:t>
            </a:r>
          </a:p>
          <a:p>
            <a:pPr lvl="2"/>
            <a:r>
              <a:rPr lang="en-US" dirty="0"/>
              <a:t>Third level &lt;Bullet&gt;</a:t>
            </a:r>
          </a:p>
          <a:p>
            <a:pPr lvl="3"/>
            <a:r>
              <a:rPr lang="en-US" dirty="0"/>
              <a:t>Fourth level &lt;Numbered list&gt;</a:t>
            </a:r>
          </a:p>
          <a:p>
            <a:pPr lvl="4"/>
            <a:r>
              <a:rPr lang="en-US" dirty="0"/>
              <a:t>Fifth level &lt;Alphabetical list&gt;</a:t>
            </a:r>
            <a:endParaRPr lang="en-GB" dirty="0"/>
          </a:p>
        </p:txBody>
      </p:sp>
      <p:cxnSp>
        <p:nvCxnSpPr>
          <p:cNvPr id="6" name="Straight Connector 5">
            <a:extLst>
              <a:ext uri="{FF2B5EF4-FFF2-40B4-BE49-F238E27FC236}">
                <a16:creationId xmlns:a16="http://schemas.microsoft.com/office/drawing/2014/main" id="{2C64E36C-F318-D03C-B104-033B8A489F46}"/>
              </a:ext>
            </a:extLst>
          </p:cNvPr>
          <p:cNvCxnSpPr>
            <a:cxnSpLocks/>
          </p:cNvCxnSpPr>
          <p:nvPr userDrawn="1"/>
        </p:nvCxnSpPr>
        <p:spPr>
          <a:xfrm>
            <a:off x="0" y="6400800"/>
            <a:ext cx="12193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940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99FB7A-7990-42D1-97B3-A931BC4089DD}"/>
              </a:ext>
            </a:extLst>
          </p:cNvPr>
          <p:cNvSpPr>
            <a:spLocks noGrp="1"/>
          </p:cNvSpPr>
          <p:nvPr>
            <p:ph type="title"/>
          </p:nvPr>
        </p:nvSpPr>
        <p:spPr>
          <a:xfrm>
            <a:off x="820737" y="1204602"/>
            <a:ext cx="10551600" cy="487280"/>
          </a:xfrm>
          <a:prstGeom prst="rect">
            <a:avLst/>
          </a:prstGeom>
        </p:spPr>
        <p:txBody>
          <a:bodyPr vert="horz" lIns="0" tIns="0" rIns="0" bIns="0" rtlCol="0" anchor="t" anchorCtr="0">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C318955-BD42-4202-AD87-FB4651F31FEB}"/>
              </a:ext>
            </a:extLst>
          </p:cNvPr>
          <p:cNvSpPr>
            <a:spLocks noGrp="1"/>
          </p:cNvSpPr>
          <p:nvPr>
            <p:ph type="body" idx="1"/>
          </p:nvPr>
        </p:nvSpPr>
        <p:spPr>
          <a:xfrm>
            <a:off x="820739" y="1767016"/>
            <a:ext cx="10550522" cy="4342838"/>
          </a:xfrm>
          <a:prstGeom prst="rect">
            <a:avLst/>
          </a:prstGeom>
        </p:spPr>
        <p:txBody>
          <a:bodyPr vert="horz" lIns="0" tIns="0" rIns="91440" bIns="45720" rtlCol="0">
            <a:normAutofit/>
          </a:bodyPr>
          <a:lstStyle/>
          <a:p>
            <a:pPr lvl="0"/>
            <a:r>
              <a:rPr lang="en-US" dirty="0"/>
              <a:t>First level &lt;Heading/Bold text&gt;</a:t>
            </a:r>
          </a:p>
          <a:p>
            <a:pPr lvl="1"/>
            <a:r>
              <a:rPr lang="en-US" dirty="0"/>
              <a:t>Second level &lt;Text&gt;</a:t>
            </a:r>
          </a:p>
          <a:p>
            <a:pPr lvl="2"/>
            <a:r>
              <a:rPr lang="en-US" dirty="0"/>
              <a:t>Third level &lt;Bullet&gt;</a:t>
            </a:r>
          </a:p>
          <a:p>
            <a:pPr lvl="3"/>
            <a:r>
              <a:rPr lang="en-US" dirty="0"/>
              <a:t>Fourth level &lt;Numbered list&gt;</a:t>
            </a:r>
          </a:p>
          <a:p>
            <a:pPr lvl="4"/>
            <a:r>
              <a:rPr lang="en-US" dirty="0"/>
              <a:t>Fifth level &lt;Alphabetical list&gt;</a:t>
            </a:r>
            <a:endParaRPr lang="en-GB" dirty="0"/>
          </a:p>
        </p:txBody>
      </p:sp>
      <p:cxnSp>
        <p:nvCxnSpPr>
          <p:cNvPr id="9" name="Straight Connector 8">
            <a:extLst>
              <a:ext uri="{FF2B5EF4-FFF2-40B4-BE49-F238E27FC236}">
                <a16:creationId xmlns:a16="http://schemas.microsoft.com/office/drawing/2014/main" id="{88BB5AAA-5D2E-F56A-C9F2-053E84BF68D3}"/>
              </a:ext>
            </a:extLst>
          </p:cNvPr>
          <p:cNvCxnSpPr>
            <a:cxnSpLocks/>
          </p:cNvCxnSpPr>
          <p:nvPr userDrawn="1"/>
        </p:nvCxnSpPr>
        <p:spPr>
          <a:xfrm>
            <a:off x="0" y="6400800"/>
            <a:ext cx="12193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C1B9CEA-E300-9800-3A9F-7955FC7E1416}"/>
              </a:ext>
            </a:extLst>
          </p:cNvPr>
          <p:cNvCxnSpPr>
            <a:cxnSpLocks/>
          </p:cNvCxnSpPr>
          <p:nvPr userDrawn="1"/>
        </p:nvCxnSpPr>
        <p:spPr>
          <a:xfrm>
            <a:off x="0" y="901700"/>
            <a:ext cx="12193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Graphic 19">
            <a:extLst>
              <a:ext uri="{FF2B5EF4-FFF2-40B4-BE49-F238E27FC236}">
                <a16:creationId xmlns:a16="http://schemas.microsoft.com/office/drawing/2014/main" id="{BC79B015-D72E-38AB-4AB5-474569E8E3CA}"/>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2325" y="292378"/>
            <a:ext cx="1943100" cy="357939"/>
          </a:xfrm>
          <a:prstGeom prst="rect">
            <a:avLst/>
          </a:prstGeom>
        </p:spPr>
      </p:pic>
      <p:sp>
        <p:nvSpPr>
          <p:cNvPr id="6" name="TextBox 5">
            <a:extLst>
              <a:ext uri="{FF2B5EF4-FFF2-40B4-BE49-F238E27FC236}">
                <a16:creationId xmlns:a16="http://schemas.microsoft.com/office/drawing/2014/main" id="{A75EAF94-0957-E2F3-95EB-6AB88E2D55BF}"/>
              </a:ext>
            </a:extLst>
          </p:cNvPr>
          <p:cNvSpPr txBox="1"/>
          <p:nvPr userDrawn="1"/>
        </p:nvSpPr>
        <p:spPr>
          <a:xfrm>
            <a:off x="822325" y="6438374"/>
            <a:ext cx="1250342" cy="192360"/>
          </a:xfrm>
          <a:prstGeom prst="rect">
            <a:avLst/>
          </a:prstGeom>
          <a:noFill/>
        </p:spPr>
        <p:txBody>
          <a:bodyPr wrap="none" lIns="0" tIns="0" rIns="0" bIns="0" rtlCol="0">
            <a:spAutoFit/>
          </a:bodyPr>
          <a:lstStyle/>
          <a:p>
            <a:r>
              <a:rPr lang="en-GB" sz="1250" b="1" dirty="0" err="1">
                <a:solidFill>
                  <a:srgbClr val="173E61"/>
                </a:solidFill>
              </a:rPr>
              <a:t>brickcourt.co.uk</a:t>
            </a:r>
            <a:endParaRPr lang="en-GB" sz="1250" b="1" dirty="0">
              <a:solidFill>
                <a:srgbClr val="173E61"/>
              </a:solidFill>
            </a:endParaRPr>
          </a:p>
        </p:txBody>
      </p:sp>
    </p:spTree>
    <p:extLst>
      <p:ext uri="{BB962C8B-B14F-4D97-AF65-F5344CB8AC3E}">
        <p14:creationId xmlns:p14="http://schemas.microsoft.com/office/powerpoint/2010/main" val="533846552"/>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50" r:id="rId4"/>
    <p:sldLayoutId id="2147483661" r:id="rId5"/>
    <p:sldLayoutId id="2147483662" r:id="rId6"/>
    <p:sldLayoutId id="2147483663" r:id="rId7"/>
  </p:sldLayoutIdLst>
  <p:hf sldNum="0" hdr="0" dt="0"/>
  <p:txStyles>
    <p:titleStyle>
      <a:lvl1pPr algn="l" defTabSz="685800" rtl="0" eaLnBrk="1" latinLnBrk="0" hangingPunct="1">
        <a:lnSpc>
          <a:spcPct val="90000"/>
        </a:lnSpc>
        <a:spcBef>
          <a:spcPct val="0"/>
        </a:spcBef>
        <a:buNone/>
        <a:defRPr sz="1400" kern="1200" cap="none" baseline="0">
          <a:solidFill>
            <a:schemeClr val="tx2"/>
          </a:solidFill>
          <a:latin typeface="+mj-lt"/>
          <a:ea typeface="+mj-ea"/>
          <a:cs typeface="+mj-cs"/>
        </a:defRPr>
      </a:lvl1pPr>
    </p:titleStyle>
    <p:bodyStyle>
      <a:lvl1pPr marL="0" indent="0" algn="l" defTabSz="685800" rtl="0" eaLnBrk="1" latinLnBrk="0" hangingPunct="1">
        <a:lnSpc>
          <a:spcPct val="100000"/>
        </a:lnSpc>
        <a:spcBef>
          <a:spcPts val="1800"/>
        </a:spcBef>
        <a:buFont typeface="Arial" panose="020B0604020202020204" pitchFamily="34" charset="0"/>
        <a:buNone/>
        <a:defRPr sz="1400" b="1" kern="1200">
          <a:solidFill>
            <a:schemeClr val="tx2"/>
          </a:solidFill>
          <a:latin typeface="+mn-lt"/>
          <a:ea typeface="+mn-ea"/>
          <a:cs typeface="+mn-cs"/>
        </a:defRPr>
      </a:lvl1pPr>
      <a:lvl2pPr marL="0" indent="0" algn="l" defTabSz="685800" rtl="0" eaLnBrk="1" latinLnBrk="0" hangingPunct="1">
        <a:lnSpc>
          <a:spcPct val="100000"/>
        </a:lnSpc>
        <a:spcBef>
          <a:spcPts val="900"/>
        </a:spcBef>
        <a:buFont typeface="Arial" panose="020B0604020202020204" pitchFamily="34" charset="0"/>
        <a:buNone/>
        <a:defRPr sz="1400" kern="1200">
          <a:solidFill>
            <a:schemeClr val="tx2"/>
          </a:solidFill>
          <a:latin typeface="+mn-lt"/>
          <a:ea typeface="+mn-ea"/>
          <a:cs typeface="+mn-cs"/>
        </a:defRPr>
      </a:lvl2pPr>
      <a:lvl3pPr marL="144000" indent="-144000" algn="l" defTabSz="685800" rtl="0" eaLnBrk="1" latinLnBrk="0" hangingPunct="1">
        <a:lnSpc>
          <a:spcPct val="100000"/>
        </a:lnSpc>
        <a:spcBef>
          <a:spcPts val="900"/>
        </a:spcBef>
        <a:buFont typeface="Arial" panose="020B0604020202020204" pitchFamily="34" charset="0"/>
        <a:buChar char="•"/>
        <a:defRPr sz="1400" kern="1200">
          <a:solidFill>
            <a:schemeClr val="tx2"/>
          </a:solidFill>
          <a:latin typeface="+mn-lt"/>
          <a:ea typeface="+mn-ea"/>
          <a:cs typeface="+mn-cs"/>
        </a:defRPr>
      </a:lvl3pPr>
      <a:lvl4pPr marL="288000" indent="-288000" algn="l" defTabSz="685800" rtl="0" eaLnBrk="1" latinLnBrk="0" hangingPunct="1">
        <a:lnSpc>
          <a:spcPct val="100000"/>
        </a:lnSpc>
        <a:spcBef>
          <a:spcPts val="900"/>
        </a:spcBef>
        <a:buFont typeface="+mj-lt"/>
        <a:buAutoNum type="arabicParenR"/>
        <a:defRPr sz="1400" kern="1200">
          <a:solidFill>
            <a:schemeClr val="tx2"/>
          </a:solidFill>
          <a:latin typeface="+mn-lt"/>
          <a:ea typeface="+mn-ea"/>
          <a:cs typeface="+mn-cs"/>
        </a:defRPr>
      </a:lvl4pPr>
      <a:lvl5pPr marL="288000" indent="-288000" algn="l" defTabSz="685800" rtl="0" eaLnBrk="1" latinLnBrk="0" hangingPunct="1">
        <a:lnSpc>
          <a:spcPct val="100000"/>
        </a:lnSpc>
        <a:spcBef>
          <a:spcPts val="900"/>
        </a:spcBef>
        <a:buFont typeface="+mj-lt"/>
        <a:buAutoNum type="alphaLcParenR"/>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634" userDrawn="1">
          <p15:clr>
            <a:srgbClr val="F26B43"/>
          </p15:clr>
        </p15:guide>
        <p15:guide id="4" pos="518" userDrawn="1">
          <p15:clr>
            <a:srgbClr val="F26B43"/>
          </p15:clr>
        </p15:guide>
        <p15:guide id="5" pos="7160" userDrawn="1">
          <p15:clr>
            <a:srgbClr val="F26B43"/>
          </p15:clr>
        </p15:guide>
        <p15:guide id="6" orient="horz" pos="56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7EBD41-269D-5BCB-604C-26857D939166}"/>
              </a:ext>
            </a:extLst>
          </p:cNvPr>
          <p:cNvSpPr>
            <a:spLocks noGrp="1"/>
          </p:cNvSpPr>
          <p:nvPr>
            <p:ph type="body" sz="quarter" idx="10"/>
          </p:nvPr>
        </p:nvSpPr>
        <p:spPr>
          <a:xfrm>
            <a:off x="822323" y="1006765"/>
            <a:ext cx="10544400" cy="3214254"/>
          </a:xfrm>
        </p:spPr>
        <p:txBody>
          <a:bodyPr/>
          <a:lstStyle/>
          <a:p>
            <a:pPr lvl="0"/>
            <a:r>
              <a:rPr lang="en-GB" dirty="0"/>
              <a:t>Annual Commercial Conference</a:t>
            </a:r>
          </a:p>
          <a:p>
            <a:pPr lvl="1"/>
            <a:r>
              <a:rPr lang="en-GB" dirty="0"/>
              <a:t>Wednesday 2</a:t>
            </a:r>
            <a:r>
              <a:rPr lang="en-GB" baseline="30000" dirty="0"/>
              <a:t>nd</a:t>
            </a:r>
            <a:r>
              <a:rPr lang="en-GB" dirty="0"/>
              <a:t> October 2024</a:t>
            </a:r>
          </a:p>
          <a:p>
            <a:r>
              <a:rPr lang="en-GB" sz="2800" b="1" i="0" dirty="0">
                <a:solidFill>
                  <a:srgbClr val="FFFFFF"/>
                </a:solidFill>
                <a:effectLst/>
                <a:highlight>
                  <a:srgbClr val="14385F"/>
                </a:highlight>
                <a:latin typeface="Calibri" panose="020F0502020204030204" pitchFamily="34" charset="0"/>
              </a:rPr>
              <a:t>Banking Disputes: </a:t>
            </a:r>
          </a:p>
          <a:p>
            <a:r>
              <a:rPr lang="en-GB" sz="2800" b="1" i="0" dirty="0">
                <a:solidFill>
                  <a:srgbClr val="FFFFFF"/>
                </a:solidFill>
                <a:effectLst/>
                <a:highlight>
                  <a:srgbClr val="14385F"/>
                </a:highlight>
                <a:latin typeface="Calibri" panose="020F0502020204030204" pitchFamily="34" charset="0"/>
              </a:rPr>
              <a:t>current trends and issues on the horizon</a:t>
            </a:r>
          </a:p>
          <a:p>
            <a:pPr lvl="2"/>
            <a:endParaRPr lang="en-GB" sz="2400" dirty="0"/>
          </a:p>
        </p:txBody>
      </p:sp>
    </p:spTree>
    <p:extLst>
      <p:ext uri="{BB962C8B-B14F-4D97-AF65-F5344CB8AC3E}">
        <p14:creationId xmlns:p14="http://schemas.microsoft.com/office/powerpoint/2010/main" val="1633203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3D5F5-2F05-7308-1C5B-02BD3009E62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FA710B-51CA-69B5-D0A8-6C257B2FFF78}"/>
              </a:ext>
            </a:extLst>
          </p:cNvPr>
          <p:cNvSpPr>
            <a:spLocks noGrp="1"/>
          </p:cNvSpPr>
          <p:nvPr>
            <p:ph sz="quarter" idx="11"/>
          </p:nvPr>
        </p:nvSpPr>
        <p:spPr/>
        <p:txBody>
          <a:bodyPr>
            <a:normAutofit/>
          </a:bodyPr>
          <a:lstStyle/>
          <a:p>
            <a:r>
              <a:rPr lang="en-US" sz="2200" dirty="0"/>
              <a:t>The Republic’s / a claimant’s perspective:</a:t>
            </a:r>
          </a:p>
          <a:p>
            <a:pPr marL="285750" indent="-285750">
              <a:buFont typeface="Arial" panose="020B0604020202020204" pitchFamily="34" charset="0"/>
              <a:buChar char="•"/>
            </a:pPr>
            <a:r>
              <a:rPr lang="en-US" sz="2200" dirty="0"/>
              <a:t>Formulation of red flags: many are common features of banking in emerging markets</a:t>
            </a:r>
          </a:p>
          <a:p>
            <a:pPr marL="285750" indent="-285750">
              <a:buFont typeface="Arial" panose="020B0604020202020204" pitchFamily="34" charset="0"/>
              <a:buChar char="•"/>
            </a:pPr>
            <a:r>
              <a:rPr lang="en-US" sz="2200" dirty="0"/>
              <a:t>A few red flags, or many? </a:t>
            </a:r>
          </a:p>
          <a:p>
            <a:pPr marL="285750" indent="-285750">
              <a:buFont typeface="Arial" panose="020B0604020202020204" pitchFamily="34" charset="0"/>
              <a:buChar char="•"/>
            </a:pPr>
            <a:r>
              <a:rPr lang="en-US" sz="2200" dirty="0"/>
              <a:t>Relevance of combination/cumulative effect: see [383]: </a:t>
            </a:r>
            <a:r>
              <a:rPr lang="en-US" sz="2200" i="1" dirty="0"/>
              <a:t>“I also </a:t>
            </a:r>
            <a:r>
              <a:rPr lang="en-US" sz="2200" i="1" dirty="0" err="1"/>
              <a:t>recognise</a:t>
            </a:r>
            <a:r>
              <a:rPr lang="en-US" sz="2200" i="1" dirty="0"/>
              <a:t> that Mozambique relied on the points in combination, and their accrual, and the patterns that can be discerned.</a:t>
            </a:r>
            <a:r>
              <a:rPr lang="en-US" sz="2200" dirty="0"/>
              <a:t>”</a:t>
            </a:r>
          </a:p>
          <a:p>
            <a:pPr marL="285750" indent="-285750">
              <a:buFont typeface="Arial" panose="020B0604020202020204" pitchFamily="34" charset="0"/>
              <a:buChar char="•"/>
            </a:pPr>
            <a:r>
              <a:rPr lang="en-US" sz="2200" dirty="0"/>
              <a:t>Importance of expert evidence: see e.g. [259].</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GB" sz="1800" dirty="0"/>
          </a:p>
        </p:txBody>
      </p:sp>
      <p:sp>
        <p:nvSpPr>
          <p:cNvPr id="3" name="Title 2">
            <a:extLst>
              <a:ext uri="{FF2B5EF4-FFF2-40B4-BE49-F238E27FC236}">
                <a16:creationId xmlns:a16="http://schemas.microsoft.com/office/drawing/2014/main" id="{33BB4B81-4A02-87F4-C44D-032CE9AC7804}"/>
              </a:ext>
            </a:extLst>
          </p:cNvPr>
          <p:cNvSpPr>
            <a:spLocks noGrp="1"/>
          </p:cNvSpPr>
          <p:nvPr>
            <p:ph type="title"/>
          </p:nvPr>
        </p:nvSpPr>
        <p:spPr/>
        <p:txBody>
          <a:bodyPr>
            <a:normAutofit/>
          </a:bodyPr>
          <a:lstStyle/>
          <a:p>
            <a:r>
              <a:rPr lang="en-GB" sz="2400" i="1" dirty="0"/>
              <a:t>RED FLAGS </a:t>
            </a:r>
          </a:p>
        </p:txBody>
      </p:sp>
    </p:spTree>
    <p:extLst>
      <p:ext uri="{BB962C8B-B14F-4D97-AF65-F5344CB8AC3E}">
        <p14:creationId xmlns:p14="http://schemas.microsoft.com/office/powerpoint/2010/main" val="1911959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DBD85-579E-3EFE-10BA-AF60BCF6C8A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1216F5-439D-9020-D7A1-A6AF0ED170DF}"/>
              </a:ext>
            </a:extLst>
          </p:cNvPr>
          <p:cNvSpPr>
            <a:spLocks noGrp="1"/>
          </p:cNvSpPr>
          <p:nvPr>
            <p:ph sz="quarter" idx="11"/>
          </p:nvPr>
        </p:nvSpPr>
        <p:spPr/>
        <p:txBody>
          <a:bodyPr>
            <a:normAutofit/>
          </a:bodyPr>
          <a:lstStyle/>
          <a:p>
            <a:r>
              <a:rPr lang="en-US" sz="2200" dirty="0"/>
              <a:t>The lenders’ / a defendant’s perspective:</a:t>
            </a:r>
          </a:p>
          <a:p>
            <a:pPr marL="285750" indent="-285750">
              <a:buFont typeface="Arial" panose="020B0604020202020204" pitchFamily="34" charset="0"/>
              <a:buChar char="•"/>
            </a:pPr>
            <a:r>
              <a:rPr lang="en-US" sz="2200" dirty="0"/>
              <a:t>How can banks guard against a red flag fixing the bank with relevant knowledge/putting it on inquiry?</a:t>
            </a:r>
          </a:p>
          <a:p>
            <a:pPr marL="285750" indent="-285750">
              <a:buFont typeface="Arial" panose="020B0604020202020204" pitchFamily="34" charset="0"/>
              <a:buChar char="•"/>
            </a:pPr>
            <a:r>
              <a:rPr lang="en-US" sz="2200" dirty="0"/>
              <a:t>See [619]-[620]: banks should have been more searching about IMF’s position (</a:t>
            </a:r>
            <a:r>
              <a:rPr lang="en-US" sz="2200" dirty="0" err="1"/>
              <a:t>cf</a:t>
            </a:r>
            <a:r>
              <a:rPr lang="en-US" sz="2200" dirty="0"/>
              <a:t> [266] - evidence that government firmly behind projects).</a:t>
            </a:r>
          </a:p>
          <a:p>
            <a:pPr marL="285750" indent="-285750">
              <a:buFont typeface="Arial" panose="020B0604020202020204" pitchFamily="34" charset="0"/>
              <a:buChar char="•"/>
            </a:pPr>
            <a:r>
              <a:rPr lang="en-US" sz="2200" dirty="0"/>
              <a:t>Challenges of expert evidence: juxtaposition of </a:t>
            </a:r>
            <a:r>
              <a:rPr lang="en-US" sz="2200" i="1" dirty="0"/>
              <a:t>ex post </a:t>
            </a:r>
            <a:r>
              <a:rPr lang="en-US" sz="2200" dirty="0"/>
              <a:t>expert opinion vs the bankers on the ground at the time.</a:t>
            </a:r>
          </a:p>
          <a:p>
            <a:pPr marL="285750" indent="-285750">
              <a:buFont typeface="Arial" panose="020B0604020202020204" pitchFamily="34" charset="0"/>
              <a:buChar char="•"/>
            </a:pPr>
            <a:r>
              <a:rPr lang="en-US" sz="2200" dirty="0"/>
              <a:t>Banks’ concern with commerciality of underlying project: see e.g. [205], [259]-[260].</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GB" sz="1800" dirty="0"/>
          </a:p>
        </p:txBody>
      </p:sp>
      <p:sp>
        <p:nvSpPr>
          <p:cNvPr id="3" name="Title 2">
            <a:extLst>
              <a:ext uri="{FF2B5EF4-FFF2-40B4-BE49-F238E27FC236}">
                <a16:creationId xmlns:a16="http://schemas.microsoft.com/office/drawing/2014/main" id="{4C6953DB-808C-B6CF-7E22-16EE63B21CFE}"/>
              </a:ext>
            </a:extLst>
          </p:cNvPr>
          <p:cNvSpPr>
            <a:spLocks noGrp="1"/>
          </p:cNvSpPr>
          <p:nvPr>
            <p:ph type="title"/>
          </p:nvPr>
        </p:nvSpPr>
        <p:spPr/>
        <p:txBody>
          <a:bodyPr>
            <a:normAutofit/>
          </a:bodyPr>
          <a:lstStyle/>
          <a:p>
            <a:r>
              <a:rPr lang="en-GB" sz="2400" i="1" dirty="0"/>
              <a:t>RED FLAGS </a:t>
            </a:r>
          </a:p>
        </p:txBody>
      </p:sp>
    </p:spTree>
    <p:extLst>
      <p:ext uri="{BB962C8B-B14F-4D97-AF65-F5344CB8AC3E}">
        <p14:creationId xmlns:p14="http://schemas.microsoft.com/office/powerpoint/2010/main" val="3046419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280D3-E77D-5699-902D-04D7C20CC4F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00EAFE-7E9E-9048-983F-4DC01103E15A}"/>
              </a:ext>
            </a:extLst>
          </p:cNvPr>
          <p:cNvSpPr>
            <a:spLocks noGrp="1"/>
          </p:cNvSpPr>
          <p:nvPr>
            <p:ph sz="quarter" idx="11"/>
          </p:nvPr>
        </p:nvSpPr>
        <p:spPr/>
        <p:txBody>
          <a:bodyPr>
            <a:normAutofit/>
          </a:bodyPr>
          <a:lstStyle/>
          <a:p>
            <a:pPr marL="285750" indent="-285750">
              <a:buFont typeface="Arial" panose="020B0604020202020204" pitchFamily="34" charset="0"/>
              <a:buChar char="•"/>
            </a:pPr>
            <a:r>
              <a:rPr lang="en-US" sz="2200" dirty="0"/>
              <a:t>Had the Republic ratified the Guarantees?</a:t>
            </a:r>
          </a:p>
          <a:p>
            <a:pPr marL="285750" indent="-285750">
              <a:buFont typeface="Arial" panose="020B0604020202020204" pitchFamily="34" charset="0"/>
              <a:buChar char="•"/>
            </a:pPr>
            <a:r>
              <a:rPr lang="en-US" sz="2200" dirty="0"/>
              <a:t>The sovereign guarantor’s perspective:</a:t>
            </a:r>
          </a:p>
          <a:p>
            <a:pPr marL="429750" lvl="2" indent="-285750"/>
            <a:r>
              <a:rPr lang="en-US" sz="2200" dirty="0"/>
              <a:t>Requisite knowledge for ratification </a:t>
            </a:r>
          </a:p>
          <a:p>
            <a:pPr marL="429750" lvl="2" indent="-285750"/>
            <a:r>
              <a:rPr lang="en-US" sz="2200" dirty="0"/>
              <a:t>Governing law</a:t>
            </a:r>
          </a:p>
          <a:p>
            <a:pPr marL="429750" lvl="2" indent="-285750"/>
            <a:r>
              <a:rPr lang="en-US" sz="2200" dirty="0"/>
              <a:t>How to protect the guarantor during investigations</a:t>
            </a:r>
          </a:p>
          <a:p>
            <a:pPr marL="285750" indent="-285750">
              <a:buFont typeface="Arial" panose="020B0604020202020204" pitchFamily="34" charset="0"/>
              <a:buChar char="•"/>
            </a:pPr>
            <a:r>
              <a:rPr lang="en-US" sz="2200" dirty="0"/>
              <a:t>The banks’ / lenders’ perspective:</a:t>
            </a:r>
          </a:p>
          <a:p>
            <a:pPr marL="429750" lvl="2" indent="-285750"/>
            <a:r>
              <a:rPr lang="en-US" sz="2200" dirty="0"/>
              <a:t>Facts going to knowledge vs facts constituting red flags</a:t>
            </a:r>
          </a:p>
          <a:p>
            <a:pPr marL="429750" lvl="2" indent="-285750"/>
            <a:r>
              <a:rPr lang="en-US" sz="2200" dirty="0"/>
              <a:t>Documentary evidence</a:t>
            </a:r>
          </a:p>
          <a:p>
            <a:pPr marL="429750" lvl="2" indent="-285750"/>
            <a:r>
              <a:rPr lang="en-US" sz="2200" dirty="0"/>
              <a:t>How to protect lenders during negotiations </a:t>
            </a:r>
          </a:p>
          <a:p>
            <a:pPr marL="429750" lvl="2" indent="-285750"/>
            <a:endParaRPr lang="en-US" sz="2200" dirty="0"/>
          </a:p>
          <a:p>
            <a:pPr marL="429750" lvl="2" indent="-285750"/>
            <a:endParaRPr lang="en-US" sz="2200" dirty="0"/>
          </a:p>
          <a:p>
            <a:pPr marL="429750" lvl="2" indent="-285750"/>
            <a:endParaRPr lang="en-US" sz="2200" dirty="0"/>
          </a:p>
        </p:txBody>
      </p:sp>
      <p:sp>
        <p:nvSpPr>
          <p:cNvPr id="3" name="Title 2">
            <a:extLst>
              <a:ext uri="{FF2B5EF4-FFF2-40B4-BE49-F238E27FC236}">
                <a16:creationId xmlns:a16="http://schemas.microsoft.com/office/drawing/2014/main" id="{968FF996-C43D-2A4E-4B2B-597C46C9D1B7}"/>
              </a:ext>
            </a:extLst>
          </p:cNvPr>
          <p:cNvSpPr>
            <a:spLocks noGrp="1"/>
          </p:cNvSpPr>
          <p:nvPr>
            <p:ph type="title"/>
          </p:nvPr>
        </p:nvSpPr>
        <p:spPr/>
        <p:txBody>
          <a:bodyPr/>
          <a:lstStyle/>
          <a:p>
            <a:r>
              <a:rPr lang="en-GB" sz="2400" i="1" dirty="0"/>
              <a:t>RATIFICATION</a:t>
            </a:r>
            <a:r>
              <a:rPr lang="en-GB" i="1" dirty="0"/>
              <a:t> </a:t>
            </a:r>
          </a:p>
        </p:txBody>
      </p:sp>
    </p:spTree>
    <p:extLst>
      <p:ext uri="{BB962C8B-B14F-4D97-AF65-F5344CB8AC3E}">
        <p14:creationId xmlns:p14="http://schemas.microsoft.com/office/powerpoint/2010/main" val="408821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3818A-2C79-3563-5115-7AE0BEE86B2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E6F406-7912-81EC-9DD1-4A6B550BF3E5}"/>
              </a:ext>
            </a:extLst>
          </p:cNvPr>
          <p:cNvSpPr>
            <a:spLocks noGrp="1"/>
          </p:cNvSpPr>
          <p:nvPr>
            <p:ph sz="quarter" idx="11"/>
          </p:nvPr>
        </p:nvSpPr>
        <p:spPr/>
        <p:txBody>
          <a:bodyPr>
            <a:normAutofit/>
          </a:bodyPr>
          <a:lstStyle/>
          <a:p>
            <a:pPr marL="285750" indent="-285750">
              <a:buFont typeface="Arial" panose="020B0604020202020204" pitchFamily="34" charset="0"/>
              <a:buChar char="•"/>
            </a:pPr>
            <a:r>
              <a:rPr lang="en-US" sz="2200" dirty="0"/>
              <a:t>The sovereign’s perspective:</a:t>
            </a:r>
          </a:p>
          <a:p>
            <a:pPr marL="429750" lvl="2" indent="-285750"/>
            <a:r>
              <a:rPr lang="en-US" sz="2200" dirty="0"/>
              <a:t>Importance of instructing solicitors </a:t>
            </a:r>
          </a:p>
          <a:p>
            <a:pPr marL="429750" lvl="2" indent="-285750"/>
            <a:r>
              <a:rPr lang="en-US" sz="2200" dirty="0"/>
              <a:t>Control of documents </a:t>
            </a:r>
          </a:p>
          <a:p>
            <a:pPr marL="429750" lvl="2" indent="-285750"/>
            <a:r>
              <a:rPr lang="en-US" sz="2200" dirty="0"/>
              <a:t>Availability of witnesses</a:t>
            </a:r>
          </a:p>
          <a:p>
            <a:pPr lvl="2" indent="0">
              <a:buNone/>
            </a:pPr>
            <a:endParaRPr lang="en-US" sz="2200" dirty="0"/>
          </a:p>
          <a:p>
            <a:pPr marL="285750" indent="-285750">
              <a:buFont typeface="Arial" panose="020B0604020202020204" pitchFamily="34" charset="0"/>
              <a:buChar char="•"/>
            </a:pPr>
            <a:r>
              <a:rPr lang="en-US" sz="2200" dirty="0"/>
              <a:t>The banks’ / lenders’ perspective:</a:t>
            </a:r>
          </a:p>
          <a:p>
            <a:pPr marL="429750" lvl="2" indent="-285750"/>
            <a:r>
              <a:rPr lang="en-US" sz="2200" dirty="0"/>
              <a:t>Going on the offensive re sovereign’s disclosure </a:t>
            </a:r>
          </a:p>
          <a:p>
            <a:pPr marL="429750" lvl="2" indent="-285750"/>
            <a:r>
              <a:rPr lang="en-US" sz="2200" dirty="0"/>
              <a:t>Use of inferences </a:t>
            </a:r>
          </a:p>
          <a:p>
            <a:pPr marL="429750" lvl="2" indent="-285750"/>
            <a:endParaRPr lang="en-US" sz="2200" dirty="0"/>
          </a:p>
          <a:p>
            <a:pPr marL="429750" lvl="2" indent="-285750"/>
            <a:endParaRPr lang="en-US" sz="2200" dirty="0"/>
          </a:p>
          <a:p>
            <a:pPr marL="429750" lvl="2" indent="-285750"/>
            <a:endParaRPr lang="en-US" sz="2200" dirty="0"/>
          </a:p>
          <a:p>
            <a:pPr marL="429750" lvl="2" indent="-285750"/>
            <a:endParaRPr lang="en-US" sz="2200" dirty="0"/>
          </a:p>
        </p:txBody>
      </p:sp>
      <p:sp>
        <p:nvSpPr>
          <p:cNvPr id="3" name="Title 2">
            <a:extLst>
              <a:ext uri="{FF2B5EF4-FFF2-40B4-BE49-F238E27FC236}">
                <a16:creationId xmlns:a16="http://schemas.microsoft.com/office/drawing/2014/main" id="{A5E4F8FC-44AC-EB2B-AC66-BFEE421CEED3}"/>
              </a:ext>
            </a:extLst>
          </p:cNvPr>
          <p:cNvSpPr>
            <a:spLocks noGrp="1"/>
          </p:cNvSpPr>
          <p:nvPr>
            <p:ph type="title"/>
          </p:nvPr>
        </p:nvSpPr>
        <p:spPr/>
        <p:txBody>
          <a:bodyPr/>
          <a:lstStyle/>
          <a:p>
            <a:r>
              <a:rPr lang="en-GB" sz="2400" i="1" dirty="0"/>
              <a:t>DISCLOSURE AND WITNESS EVIDENCE </a:t>
            </a:r>
            <a:endParaRPr lang="en-GB" i="1" dirty="0"/>
          </a:p>
        </p:txBody>
      </p:sp>
    </p:spTree>
    <p:extLst>
      <p:ext uri="{BB962C8B-B14F-4D97-AF65-F5344CB8AC3E}">
        <p14:creationId xmlns:p14="http://schemas.microsoft.com/office/powerpoint/2010/main" val="3908271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7EBD41-269D-5BCB-604C-26857D939166}"/>
              </a:ext>
            </a:extLst>
          </p:cNvPr>
          <p:cNvSpPr>
            <a:spLocks noGrp="1"/>
          </p:cNvSpPr>
          <p:nvPr>
            <p:ph type="body" sz="quarter" idx="10"/>
          </p:nvPr>
        </p:nvSpPr>
        <p:spPr>
          <a:xfrm>
            <a:off x="822323" y="1006765"/>
            <a:ext cx="10544400" cy="4959320"/>
          </a:xfrm>
        </p:spPr>
        <p:txBody>
          <a:bodyPr>
            <a:normAutofit/>
          </a:bodyPr>
          <a:lstStyle/>
          <a:p>
            <a:pPr lvl="0"/>
            <a:r>
              <a:rPr lang="en-GB" dirty="0"/>
              <a:t>Annual Commercial Conference</a:t>
            </a:r>
          </a:p>
          <a:p>
            <a:pPr lvl="1"/>
            <a:r>
              <a:rPr lang="en-GB" dirty="0"/>
              <a:t>Wednesday 2</a:t>
            </a:r>
            <a:r>
              <a:rPr lang="en-GB" baseline="30000" dirty="0"/>
              <a:t>nd</a:t>
            </a:r>
            <a:r>
              <a:rPr lang="en-GB" dirty="0"/>
              <a:t> October 2024</a:t>
            </a:r>
          </a:p>
          <a:p>
            <a:r>
              <a:rPr lang="en-GB" sz="2800" b="1" i="0" dirty="0">
                <a:solidFill>
                  <a:srgbClr val="FFFFFF"/>
                </a:solidFill>
                <a:effectLst/>
                <a:highlight>
                  <a:srgbClr val="14385F"/>
                </a:highlight>
                <a:latin typeface="Calibri" panose="020F0502020204030204" pitchFamily="34" charset="0"/>
              </a:rPr>
              <a:t>Banking Disputes: </a:t>
            </a:r>
          </a:p>
          <a:p>
            <a:r>
              <a:rPr lang="en-GB" sz="2800" b="1" i="0" dirty="0">
                <a:solidFill>
                  <a:srgbClr val="FFFFFF"/>
                </a:solidFill>
                <a:effectLst/>
                <a:highlight>
                  <a:srgbClr val="14385F"/>
                </a:highlight>
                <a:latin typeface="Calibri" panose="020F0502020204030204" pitchFamily="34" charset="0"/>
              </a:rPr>
              <a:t>current trends and issues on the horizon</a:t>
            </a:r>
          </a:p>
          <a:p>
            <a:pPr lvl="2"/>
            <a:endParaRPr lang="en-GB" sz="2400" dirty="0"/>
          </a:p>
          <a:p>
            <a:pPr lvl="3"/>
            <a:endParaRPr lang="en-GB" sz="3200" b="1" dirty="0"/>
          </a:p>
          <a:p>
            <a:pPr lvl="3"/>
            <a:endParaRPr lang="en-GB" sz="3200" b="1" dirty="0"/>
          </a:p>
          <a:p>
            <a:pPr lvl="3"/>
            <a:r>
              <a:rPr lang="en-GB" sz="3200" b="1" dirty="0"/>
              <a:t>TEA DOWNSTAIRS</a:t>
            </a:r>
          </a:p>
        </p:txBody>
      </p:sp>
    </p:spTree>
    <p:extLst>
      <p:ext uri="{BB962C8B-B14F-4D97-AF65-F5344CB8AC3E}">
        <p14:creationId xmlns:p14="http://schemas.microsoft.com/office/powerpoint/2010/main" val="2869959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7EBD41-269D-5BCB-604C-26857D939166}"/>
              </a:ext>
            </a:extLst>
          </p:cNvPr>
          <p:cNvSpPr>
            <a:spLocks noGrp="1"/>
          </p:cNvSpPr>
          <p:nvPr>
            <p:ph type="body" sz="quarter" idx="10"/>
          </p:nvPr>
        </p:nvSpPr>
        <p:spPr>
          <a:xfrm>
            <a:off x="822323" y="1006764"/>
            <a:ext cx="10544400" cy="5237017"/>
          </a:xfrm>
        </p:spPr>
        <p:txBody>
          <a:bodyPr/>
          <a:lstStyle/>
          <a:p>
            <a:pPr lvl="0"/>
            <a:r>
              <a:rPr lang="en-GB" dirty="0"/>
              <a:t>Annual Commercial Conference</a:t>
            </a:r>
          </a:p>
          <a:p>
            <a:pPr lvl="1"/>
            <a:r>
              <a:rPr lang="en-GB" dirty="0"/>
              <a:t>Wednesday 2</a:t>
            </a:r>
            <a:r>
              <a:rPr lang="en-GB" baseline="30000" dirty="0"/>
              <a:t>nd</a:t>
            </a:r>
            <a:r>
              <a:rPr lang="en-GB" dirty="0"/>
              <a:t> October 2024</a:t>
            </a:r>
          </a:p>
          <a:p>
            <a:r>
              <a:rPr lang="en-GB" sz="2800" b="1" i="0" dirty="0">
                <a:solidFill>
                  <a:srgbClr val="FFFFFF"/>
                </a:solidFill>
                <a:effectLst/>
                <a:highlight>
                  <a:srgbClr val="14385F"/>
                </a:highlight>
                <a:latin typeface="Calibri" panose="020F0502020204030204" pitchFamily="34" charset="0"/>
              </a:rPr>
              <a:t>Banking Disputes: </a:t>
            </a:r>
          </a:p>
          <a:p>
            <a:r>
              <a:rPr lang="en-GB" sz="2800" b="1" i="0" dirty="0">
                <a:solidFill>
                  <a:srgbClr val="FFFFFF"/>
                </a:solidFill>
                <a:effectLst/>
                <a:highlight>
                  <a:srgbClr val="14385F"/>
                </a:highlight>
                <a:latin typeface="Calibri" panose="020F0502020204030204" pitchFamily="34" charset="0"/>
              </a:rPr>
              <a:t>current trends and issues on the horizon</a:t>
            </a:r>
          </a:p>
          <a:p>
            <a:pPr lvl="2"/>
            <a:endParaRPr lang="en-GB" sz="1800" dirty="0">
              <a:effectLst/>
              <a:latin typeface="Palatino Linotype" panose="02040502050505030304" pitchFamily="18" charset="0"/>
              <a:ea typeface="Calibri" panose="020F0502020204030204" pitchFamily="34" charset="0"/>
              <a:cs typeface="Times New Roman" panose="02020603050405020304" pitchFamily="18" charset="0"/>
            </a:endParaRPr>
          </a:p>
          <a:p>
            <a:pPr lvl="2"/>
            <a:r>
              <a:rPr lang="en-GB" sz="2400" dirty="0">
                <a:effectLst/>
                <a:latin typeface="Palatino Linotype" panose="02040502050505030304" pitchFamily="18" charset="0"/>
                <a:ea typeface="Calibri" panose="020F0502020204030204" pitchFamily="34" charset="0"/>
                <a:cs typeface="Times New Roman" panose="02020603050405020304" pitchFamily="18" charset="0"/>
              </a:rPr>
              <a:t>Navigating foreign-law issues in light of recent Italian swaps litigation </a:t>
            </a:r>
          </a:p>
          <a:p>
            <a:pPr lvl="2"/>
            <a:endParaRPr lang="en-GB" sz="2400" dirty="0"/>
          </a:p>
          <a:p>
            <a:pPr lvl="3"/>
            <a:r>
              <a:rPr lang="en-GB" sz="2600" dirty="0"/>
              <a:t>Jasbir Dhillon KC</a:t>
            </a:r>
          </a:p>
          <a:p>
            <a:pPr lvl="3"/>
            <a:r>
              <a:rPr lang="en-GB" sz="2600" dirty="0"/>
              <a:t>Tom Wood</a:t>
            </a:r>
          </a:p>
        </p:txBody>
      </p:sp>
    </p:spTree>
    <p:extLst>
      <p:ext uri="{BB962C8B-B14F-4D97-AF65-F5344CB8AC3E}">
        <p14:creationId xmlns:p14="http://schemas.microsoft.com/office/powerpoint/2010/main" val="141767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84D2B9-7CBE-CBE4-E2DF-00D992F8942B}"/>
              </a:ext>
            </a:extLst>
          </p:cNvPr>
          <p:cNvSpPr>
            <a:spLocks noGrp="1"/>
          </p:cNvSpPr>
          <p:nvPr>
            <p:ph sz="quarter" idx="11"/>
          </p:nvPr>
        </p:nvSpPr>
        <p:spPr>
          <a:xfrm>
            <a:off x="207818" y="1579419"/>
            <a:ext cx="11790218" cy="4710546"/>
          </a:xfrm>
        </p:spPr>
        <p:txBody>
          <a:bodyPr>
            <a:normAutofit fontScale="25000" lnSpcReduction="20000"/>
          </a:bodyPr>
          <a:lstStyle/>
          <a:p>
            <a:pPr algn="just"/>
            <a:r>
              <a:rPr lang="en-GB" sz="6400" i="1" dirty="0"/>
              <a:t>H.3.2 </a:t>
            </a:r>
            <a:r>
              <a:rPr lang="en-GB" sz="6400" b="0" i="1" dirty="0"/>
              <a:t>As part of their preparations for any Case Management Conference at which directions for the filing of evidence are to be given, the parties should consider the approach to invite the Court to take to the proof of foreign law where disputed issues of foreign law will or may arise for determination at trial and be ready to discuss that question with the Court.</a:t>
            </a:r>
          </a:p>
          <a:p>
            <a:pPr algn="just"/>
            <a:r>
              <a:rPr lang="en-GB" sz="6400" i="1" dirty="0"/>
              <a:t>H.3.3 </a:t>
            </a:r>
            <a:r>
              <a:rPr lang="en-GB" sz="6400" b="0" i="1" dirty="0"/>
              <a:t>In particular (and without limitation): </a:t>
            </a:r>
          </a:p>
          <a:p>
            <a:pPr algn="just"/>
            <a:r>
              <a:rPr lang="en-GB" sz="6400" b="0" i="1" dirty="0"/>
              <a:t>(a) The Court can direct an exchange (simultaneous or sequential) of expert reports, an experts’ meeting and joint memorandum, and (if strictly required) supplemental reports following the joint memorandum, from experts to be called to give oral evidence at trial if their evidence is not agreed. </a:t>
            </a:r>
          </a:p>
          <a:p>
            <a:pPr algn="just"/>
            <a:r>
              <a:rPr lang="en-GB" sz="6400" b="0" i="1" dirty="0"/>
              <a:t>(b) The Court can direct such an exchange of reports (etc), but on the basis that the experts will not give evidence at trial although their evidence is not agreed, or do so only on some of the matters covered by their reports although their evidence on other matters is also not agreed, with the advocates making submissions at trial by reference to the reports and foreign law materials filed. </a:t>
            </a:r>
          </a:p>
          <a:p>
            <a:pPr algn="just"/>
            <a:r>
              <a:rPr lang="en-GB" sz="6400" b="0" i="1" dirty="0"/>
              <a:t>(c) The Court can limit the expert evidence to identification of the relevant sources of foreign law, and of any legal principles as to the interpretation and status of those sources, with the advocates making submissions at trial as to the relevant content of foreign law by reference to the sources thus identified. </a:t>
            </a:r>
          </a:p>
          <a:p>
            <a:pPr algn="just"/>
            <a:r>
              <a:rPr lang="en-GB" sz="6400" b="0" i="1" dirty="0"/>
              <a:t>(d) In some cases, the Court may be prepared to take judicial notice, or accept the agreement of the parties, as to the nature and importance of sources of foreign law, and have the advocates make submissions at trial as to the relevant content of foreign law by reference to the sources thus identified, providing the source materials from their own researches.</a:t>
            </a:r>
          </a:p>
          <a:p>
            <a:endParaRPr lang="en-GB" dirty="0"/>
          </a:p>
        </p:txBody>
      </p:sp>
      <p:sp>
        <p:nvSpPr>
          <p:cNvPr id="3" name="Title 2">
            <a:extLst>
              <a:ext uri="{FF2B5EF4-FFF2-40B4-BE49-F238E27FC236}">
                <a16:creationId xmlns:a16="http://schemas.microsoft.com/office/drawing/2014/main" id="{E4D46B97-4078-8280-863D-CB051054A132}"/>
              </a:ext>
            </a:extLst>
          </p:cNvPr>
          <p:cNvSpPr>
            <a:spLocks noGrp="1"/>
          </p:cNvSpPr>
          <p:nvPr>
            <p:ph type="title"/>
          </p:nvPr>
        </p:nvSpPr>
        <p:spPr/>
        <p:txBody>
          <a:bodyPr/>
          <a:lstStyle/>
          <a:p>
            <a:r>
              <a:rPr lang="en-GB" b="1" dirty="0"/>
              <a:t>Commercial Court Guide, 11</a:t>
            </a:r>
            <a:r>
              <a:rPr lang="en-GB" b="1" baseline="30000" dirty="0"/>
              <a:t>th</a:t>
            </a:r>
            <a:r>
              <a:rPr lang="en-GB" b="1" dirty="0"/>
              <a:t> ED, Paragraph H.3</a:t>
            </a:r>
            <a:r>
              <a:rPr lang="en-GB" dirty="0"/>
              <a:t> – “</a:t>
            </a:r>
            <a:r>
              <a:rPr lang="en-GB" sz="1800" dirty="0">
                <a:effectLst/>
                <a:latin typeface="Aptos" panose="020B0004020202020204" pitchFamily="34" charset="0"/>
                <a:ea typeface="Aptos" panose="020B0004020202020204" pitchFamily="34" charset="0"/>
                <a:cs typeface="Times New Roman" panose="02020603050405020304" pitchFamily="18" charset="0"/>
              </a:rPr>
              <a:t>Expert evidence of foreign law”</a:t>
            </a:r>
            <a:r>
              <a:rPr lang="en-GB" dirty="0"/>
              <a:t> </a:t>
            </a:r>
          </a:p>
        </p:txBody>
      </p:sp>
    </p:spTree>
    <p:extLst>
      <p:ext uri="{BB962C8B-B14F-4D97-AF65-F5344CB8AC3E}">
        <p14:creationId xmlns:p14="http://schemas.microsoft.com/office/powerpoint/2010/main" val="1010812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84D2B9-7CBE-CBE4-E2DF-00D992F8942B}"/>
              </a:ext>
            </a:extLst>
          </p:cNvPr>
          <p:cNvSpPr>
            <a:spLocks noGrp="1"/>
          </p:cNvSpPr>
          <p:nvPr>
            <p:ph sz="quarter" idx="11"/>
          </p:nvPr>
        </p:nvSpPr>
        <p:spPr>
          <a:xfrm>
            <a:off x="235527" y="1524001"/>
            <a:ext cx="11804073" cy="4793672"/>
          </a:xfrm>
        </p:spPr>
        <p:txBody>
          <a:bodyPr>
            <a:noAutofit/>
          </a:bodyPr>
          <a:lstStyle/>
          <a:p>
            <a:pPr lvl="2" indent="0" algn="just">
              <a:lnSpc>
                <a:spcPct val="107000"/>
              </a:lnSpc>
              <a:buNone/>
            </a:pPr>
            <a:r>
              <a:rPr lang="en-GB" sz="1600" b="1" i="1" kern="100" dirty="0">
                <a:effectLst/>
                <a:latin typeface="Arial "/>
                <a:ea typeface="Aptos" panose="020B0004020202020204" pitchFamily="34" charset="0"/>
                <a:cs typeface="Times New Roman" panose="02020603050405020304" pitchFamily="18" charset="0"/>
              </a:rPr>
              <a:t>H.3.4 </a:t>
            </a:r>
            <a:r>
              <a:rPr lang="en-GB" sz="1600" b="0" i="1" kern="100" dirty="0">
                <a:effectLst/>
                <a:latin typeface="Arial "/>
                <a:ea typeface="Aptos" panose="020B0004020202020204" pitchFamily="34" charset="0"/>
                <a:cs typeface="Times New Roman" panose="02020603050405020304" pitchFamily="18" charset="0"/>
              </a:rPr>
              <a:t>In determining the approach to adopt, factors relevant to the Court’s decision include: </a:t>
            </a:r>
          </a:p>
          <a:p>
            <a:pPr marL="486900" lvl="2" indent="-342900" algn="just">
              <a:lnSpc>
                <a:spcPct val="107000"/>
              </a:lnSpc>
              <a:buAutoNum type="alphaLcParenBoth"/>
            </a:pPr>
            <a:r>
              <a:rPr lang="en-GB" sz="1600" b="0" i="1" kern="100" dirty="0">
                <a:effectLst/>
                <a:latin typeface="Arial "/>
                <a:ea typeface="Aptos" panose="020B0004020202020204" pitchFamily="34" charset="0"/>
                <a:cs typeface="Times New Roman" panose="02020603050405020304" pitchFamily="18" charset="0"/>
              </a:rPr>
              <a:t>How much of the content of the relevant foreign law is in issue (as distinct from its application to the facts of the case, which is for argument not evidence).</a:t>
            </a:r>
          </a:p>
          <a:p>
            <a:pPr lvl="2" indent="0" algn="just">
              <a:lnSpc>
                <a:spcPct val="107000"/>
              </a:lnSpc>
              <a:buNone/>
            </a:pPr>
            <a:r>
              <a:rPr lang="en-GB" sz="1600" b="0" i="1" kern="100" dirty="0">
                <a:effectLst/>
                <a:latin typeface="Arial "/>
                <a:ea typeface="Aptos" panose="020B0004020202020204" pitchFamily="34" charset="0"/>
                <a:cs typeface="Times New Roman" panose="02020603050405020304" pitchFamily="18" charset="0"/>
              </a:rPr>
              <a:t>(b) How important those points of difference are to the issues to be determined at trial. </a:t>
            </a:r>
          </a:p>
          <a:p>
            <a:pPr lvl="2" indent="0" algn="just">
              <a:lnSpc>
                <a:spcPct val="107000"/>
              </a:lnSpc>
              <a:buNone/>
            </a:pPr>
            <a:r>
              <a:rPr lang="en-GB" sz="1600" b="0" i="1" kern="100" dirty="0">
                <a:effectLst/>
                <a:latin typeface="Arial "/>
                <a:ea typeface="Aptos" panose="020B0004020202020204" pitchFamily="34" charset="0"/>
                <a:cs typeface="Times New Roman" panose="02020603050405020304" pitchFamily="18" charset="0"/>
              </a:rPr>
              <a:t>(c) The time and cost efficiency of different approaches (particularly having regard to the amount in issue in the proceedings which is affected by the issues of foreign law). </a:t>
            </a:r>
          </a:p>
          <a:p>
            <a:pPr lvl="2" indent="0" algn="just">
              <a:lnSpc>
                <a:spcPct val="107000"/>
              </a:lnSpc>
              <a:buNone/>
            </a:pPr>
            <a:r>
              <a:rPr lang="en-GB" sz="1600" b="0" i="1" kern="100" dirty="0">
                <a:effectLst/>
                <a:latin typeface="Arial "/>
                <a:ea typeface="Aptos" panose="020B0004020202020204" pitchFamily="34" charset="0"/>
                <a:cs typeface="Times New Roman" panose="02020603050405020304" pitchFamily="18" charset="0"/>
              </a:rPr>
              <a:t>(d) </a:t>
            </a:r>
            <a:r>
              <a:rPr lang="en-GB" sz="1600" b="1" i="1" kern="100" dirty="0">
                <a:effectLst/>
                <a:latin typeface="Arial "/>
                <a:ea typeface="Aptos" panose="020B0004020202020204" pitchFamily="34" charset="0"/>
                <a:cs typeface="Times New Roman" panose="02020603050405020304" pitchFamily="18" charset="0"/>
              </a:rPr>
              <a:t>The nature of the issues and the legal sources in issue. For example, the approach in H3.3(c) or H3.3(d) may be more appropriate when the foreign law issues relate to a common law system or a system of law with which the Court has familiarity from other cases</a:t>
            </a:r>
            <a:r>
              <a:rPr lang="en-GB" sz="1600" b="0" i="1" kern="100" dirty="0">
                <a:effectLst/>
                <a:latin typeface="Arial "/>
                <a:ea typeface="Aptos" panose="020B0004020202020204" pitchFamily="34" charset="0"/>
                <a:cs typeface="Times New Roman" panose="02020603050405020304" pitchFamily="18" charset="0"/>
              </a:rPr>
              <a:t>.</a:t>
            </a:r>
            <a:r>
              <a:rPr lang="en-GB" sz="1600" b="0" i="1" u="none" strike="noStrike" kern="100" dirty="0">
                <a:effectLst/>
                <a:latin typeface="Arial "/>
                <a:ea typeface="Aptos" panose="020B0004020202020204" pitchFamily="34" charset="0"/>
                <a:cs typeface="Times New Roman" panose="02020603050405020304" pitchFamily="18" charset="0"/>
              </a:rPr>
              <a:t> </a:t>
            </a:r>
          </a:p>
          <a:p>
            <a:pPr lvl="2" indent="0" algn="just">
              <a:lnSpc>
                <a:spcPct val="107000"/>
              </a:lnSpc>
              <a:buNone/>
            </a:pPr>
            <a:r>
              <a:rPr lang="en-GB" sz="1600" b="0" i="1" kern="100" dirty="0">
                <a:effectLst/>
                <a:latin typeface="Arial "/>
                <a:ea typeface="Aptos" panose="020B0004020202020204" pitchFamily="34" charset="0"/>
                <a:cs typeface="Times New Roman" panose="02020603050405020304" pitchFamily="18" charset="0"/>
              </a:rPr>
              <a:t>(e) Whether there is already an English law decision on the relevant point of foreign law (which is admissible under s.4 CEA 1972). </a:t>
            </a:r>
          </a:p>
          <a:p>
            <a:pPr lvl="2" indent="0" algn="just">
              <a:lnSpc>
                <a:spcPct val="107000"/>
              </a:lnSpc>
              <a:buNone/>
            </a:pPr>
            <a:r>
              <a:rPr lang="en-GB" sz="1600" b="1" i="1" kern="100" dirty="0">
                <a:effectLst/>
                <a:latin typeface="Arial "/>
                <a:ea typeface="Aptos" panose="020B0004020202020204" pitchFamily="34" charset="0"/>
                <a:cs typeface="Times New Roman" panose="02020603050405020304" pitchFamily="18" charset="0"/>
              </a:rPr>
              <a:t>H.3.5</a:t>
            </a:r>
            <a:r>
              <a:rPr lang="en-GB" sz="1600" i="1" kern="100" dirty="0">
                <a:effectLst/>
                <a:latin typeface="Arial "/>
                <a:ea typeface="Aptos" panose="020B0004020202020204" pitchFamily="34" charset="0"/>
                <a:cs typeface="Times New Roman" panose="02020603050405020304" pitchFamily="18" charset="0"/>
              </a:rPr>
              <a:t> </a:t>
            </a:r>
            <a:r>
              <a:rPr lang="en-GB" sz="1600" b="0" i="1" kern="100" dirty="0">
                <a:effectLst/>
                <a:latin typeface="Arial "/>
                <a:ea typeface="Aptos" panose="020B0004020202020204" pitchFamily="34" charset="0"/>
                <a:cs typeface="Times New Roman" panose="02020603050405020304" pitchFamily="18" charset="0"/>
              </a:rPr>
              <a:t>The parties will often have retained foreign lawyers to advise them on the issues of foreign law which arise. It will not always be necessary to instruct a separate foreign law expert to provide the expert evidence. The parties should consider this when considering with each other how foreign law is to be proved, and be ready to discuss the issue with the Court at the Case Management Conference. </a:t>
            </a:r>
          </a:p>
        </p:txBody>
      </p:sp>
      <p:sp>
        <p:nvSpPr>
          <p:cNvPr id="3" name="Title 2">
            <a:extLst>
              <a:ext uri="{FF2B5EF4-FFF2-40B4-BE49-F238E27FC236}">
                <a16:creationId xmlns:a16="http://schemas.microsoft.com/office/drawing/2014/main" id="{E4D46B97-4078-8280-863D-CB051054A132}"/>
              </a:ext>
            </a:extLst>
          </p:cNvPr>
          <p:cNvSpPr>
            <a:spLocks noGrp="1"/>
          </p:cNvSpPr>
          <p:nvPr>
            <p:ph type="title"/>
          </p:nvPr>
        </p:nvSpPr>
        <p:spPr/>
        <p:txBody>
          <a:bodyPr/>
          <a:lstStyle/>
          <a:p>
            <a:r>
              <a:rPr lang="en-GB" b="1" dirty="0"/>
              <a:t>Commercial Court Guide, 11</a:t>
            </a:r>
            <a:r>
              <a:rPr lang="en-GB" b="1" baseline="30000" dirty="0"/>
              <a:t>th</a:t>
            </a:r>
            <a:r>
              <a:rPr lang="en-GB" b="1" dirty="0"/>
              <a:t> ED, Paragraph H.3</a:t>
            </a:r>
            <a:r>
              <a:rPr lang="en-GB" dirty="0"/>
              <a:t> – “</a:t>
            </a:r>
            <a:r>
              <a:rPr lang="en-GB" sz="1800" dirty="0">
                <a:effectLst/>
                <a:latin typeface="Aptos" panose="020B0004020202020204" pitchFamily="34" charset="0"/>
                <a:ea typeface="Aptos" panose="020B0004020202020204" pitchFamily="34" charset="0"/>
                <a:cs typeface="Times New Roman" panose="02020603050405020304" pitchFamily="18" charset="0"/>
              </a:rPr>
              <a:t>Expert evidence of foreign law”</a:t>
            </a:r>
            <a:r>
              <a:rPr lang="en-GB" dirty="0"/>
              <a:t> </a:t>
            </a:r>
          </a:p>
        </p:txBody>
      </p:sp>
    </p:spTree>
    <p:extLst>
      <p:ext uri="{BB962C8B-B14F-4D97-AF65-F5344CB8AC3E}">
        <p14:creationId xmlns:p14="http://schemas.microsoft.com/office/powerpoint/2010/main" val="3724035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7EBD41-269D-5BCB-604C-26857D939166}"/>
              </a:ext>
            </a:extLst>
          </p:cNvPr>
          <p:cNvSpPr>
            <a:spLocks noGrp="1"/>
          </p:cNvSpPr>
          <p:nvPr>
            <p:ph type="body" sz="quarter" idx="10"/>
          </p:nvPr>
        </p:nvSpPr>
        <p:spPr>
          <a:xfrm>
            <a:off x="822323" y="1006765"/>
            <a:ext cx="10544400" cy="4969162"/>
          </a:xfrm>
        </p:spPr>
        <p:txBody>
          <a:bodyPr>
            <a:normAutofit lnSpcReduction="10000"/>
          </a:bodyPr>
          <a:lstStyle/>
          <a:p>
            <a:pPr lvl="0"/>
            <a:r>
              <a:rPr lang="en-GB" dirty="0"/>
              <a:t>Annual Commercial Conference</a:t>
            </a:r>
          </a:p>
          <a:p>
            <a:pPr lvl="1"/>
            <a:r>
              <a:rPr lang="en-GB" dirty="0"/>
              <a:t>Wednesday 2</a:t>
            </a:r>
            <a:r>
              <a:rPr lang="en-GB" baseline="30000" dirty="0"/>
              <a:t>nd</a:t>
            </a:r>
            <a:r>
              <a:rPr lang="en-GB" dirty="0"/>
              <a:t> October 2024</a:t>
            </a:r>
          </a:p>
          <a:p>
            <a:r>
              <a:rPr lang="en-GB" sz="2800" b="1" i="0" dirty="0">
                <a:solidFill>
                  <a:srgbClr val="FFFFFF"/>
                </a:solidFill>
                <a:effectLst/>
                <a:highlight>
                  <a:srgbClr val="14385F"/>
                </a:highlight>
                <a:latin typeface="Calibri" panose="020F0502020204030204" pitchFamily="34" charset="0"/>
              </a:rPr>
              <a:t>Banking Disputes: </a:t>
            </a:r>
          </a:p>
          <a:p>
            <a:r>
              <a:rPr lang="en-GB" sz="2800" b="1" i="0" dirty="0">
                <a:solidFill>
                  <a:srgbClr val="FFFFFF"/>
                </a:solidFill>
                <a:effectLst/>
                <a:highlight>
                  <a:srgbClr val="14385F"/>
                </a:highlight>
                <a:latin typeface="Calibri" panose="020F0502020204030204" pitchFamily="34" charset="0"/>
              </a:rPr>
              <a:t>current trends and issues on the horizon</a:t>
            </a:r>
          </a:p>
          <a:p>
            <a:pPr lvl="2"/>
            <a:endParaRPr lang="en-GB" sz="1800" dirty="0">
              <a:effectLst/>
              <a:latin typeface="Palatino Linotype" panose="02040502050505030304" pitchFamily="18" charset="0"/>
              <a:ea typeface="Calibri" panose="020F0502020204030204" pitchFamily="34" charset="0"/>
              <a:cs typeface="Times New Roman" panose="02020603050405020304" pitchFamily="18" charset="0"/>
            </a:endParaRPr>
          </a:p>
          <a:p>
            <a:pPr lvl="2"/>
            <a:r>
              <a:rPr lang="en-GB" sz="2400" dirty="0">
                <a:effectLst/>
                <a:latin typeface="Palatino Linotype" panose="02040502050505030304" pitchFamily="18" charset="0"/>
                <a:ea typeface="Calibri" panose="020F0502020204030204" pitchFamily="34" charset="0"/>
                <a:cs typeface="Times New Roman" panose="02020603050405020304" pitchFamily="18" charset="0"/>
              </a:rPr>
              <a:t>Recent developments in crypto litigation:</a:t>
            </a:r>
          </a:p>
          <a:p>
            <a:pPr lvl="2"/>
            <a:r>
              <a:rPr lang="en-US" sz="2400" dirty="0">
                <a:latin typeface="Palatino Linotype" panose="02040502050505030304" pitchFamily="18" charset="0"/>
              </a:rPr>
              <a:t>update on the status of </a:t>
            </a:r>
            <a:r>
              <a:rPr lang="en-US" sz="2400" dirty="0" err="1">
                <a:latin typeface="Palatino Linotype" panose="02040502050505030304" pitchFamily="18" charset="0"/>
              </a:rPr>
              <a:t>cryptoassets</a:t>
            </a:r>
            <a:r>
              <a:rPr lang="en-US" sz="2400" dirty="0">
                <a:latin typeface="Palatino Linotype" panose="02040502050505030304" pitchFamily="18" charset="0"/>
              </a:rPr>
              <a:t> as property &amp; </a:t>
            </a:r>
            <a:r>
              <a:rPr lang="en-GB" sz="2400" dirty="0">
                <a:latin typeface="Palatino Linotype" panose="02040502050505030304" pitchFamily="18" charset="0"/>
              </a:rPr>
              <a:t>assessing damages for loss of </a:t>
            </a:r>
            <a:r>
              <a:rPr lang="en-GB" sz="2400" dirty="0" err="1">
                <a:latin typeface="Palatino Linotype" panose="02040502050505030304" pitchFamily="18" charset="0"/>
              </a:rPr>
              <a:t>cryptoassets</a:t>
            </a:r>
            <a:r>
              <a:rPr lang="en-GB" sz="2400" dirty="0">
                <a:latin typeface="Palatino Linotype" panose="02040502050505030304" pitchFamily="18" charset="0"/>
              </a:rPr>
              <a:t> </a:t>
            </a:r>
          </a:p>
          <a:p>
            <a:pPr lvl="2"/>
            <a:endParaRPr lang="en-GB" sz="2400" dirty="0">
              <a:effectLst/>
              <a:latin typeface="Palatino Linotype" panose="02040502050505030304" pitchFamily="18" charset="0"/>
              <a:ea typeface="Calibri" panose="020F0502020204030204" pitchFamily="34" charset="0"/>
              <a:cs typeface="Times New Roman" panose="02020603050405020304" pitchFamily="18" charset="0"/>
            </a:endParaRPr>
          </a:p>
          <a:p>
            <a:pPr lvl="2"/>
            <a:endParaRPr lang="en-GB" sz="2400" dirty="0"/>
          </a:p>
          <a:p>
            <a:pPr lvl="3"/>
            <a:r>
              <a:rPr lang="en-GB" sz="2600" dirty="0"/>
              <a:t>Sarah Bousfield</a:t>
            </a:r>
          </a:p>
          <a:p>
            <a:pPr lvl="3"/>
            <a:r>
              <a:rPr lang="en-GB" sz="2600" dirty="0"/>
              <a:t>William Hooper</a:t>
            </a:r>
          </a:p>
        </p:txBody>
      </p:sp>
    </p:spTree>
    <p:extLst>
      <p:ext uri="{BB962C8B-B14F-4D97-AF65-F5344CB8AC3E}">
        <p14:creationId xmlns:p14="http://schemas.microsoft.com/office/powerpoint/2010/main" val="3509480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84D2B9-7CBE-CBE4-E2DF-00D992F8942B}"/>
              </a:ext>
            </a:extLst>
          </p:cNvPr>
          <p:cNvSpPr>
            <a:spLocks noGrp="1"/>
          </p:cNvSpPr>
          <p:nvPr>
            <p:ph sz="quarter" idx="11"/>
          </p:nvPr>
        </p:nvSpPr>
        <p:spPr>
          <a:xfrm>
            <a:off x="820738" y="1767999"/>
            <a:ext cx="10551600" cy="4262098"/>
          </a:xfrm>
        </p:spPr>
        <p:txBody>
          <a:bodyPr>
            <a:normAutofit/>
          </a:bodyPr>
          <a:lstStyle/>
          <a:p>
            <a:pPr marL="285750" indent="-285750">
              <a:lnSpc>
                <a:spcPct val="100000"/>
              </a:lnSpc>
              <a:spcBef>
                <a:spcPts val="0"/>
              </a:spcBef>
              <a:buFont typeface="Arial" panose="020B0604020202020204" pitchFamily="34" charset="0"/>
              <a:buChar char="•"/>
            </a:pPr>
            <a:r>
              <a:rPr lang="en-GB" sz="1400" dirty="0"/>
              <a:t>Key terms and concepts</a:t>
            </a:r>
          </a:p>
          <a:p>
            <a:pPr lvl="3" indent="0">
              <a:spcBef>
                <a:spcPts val="0"/>
              </a:spcBef>
              <a:buNone/>
            </a:pPr>
            <a:r>
              <a:rPr lang="en-US" dirty="0" err="1"/>
              <a:t>Cryptoassets</a:t>
            </a:r>
            <a:r>
              <a:rPr lang="en-US" dirty="0"/>
              <a:t>: cryptocurrencies/ tokens/ </a:t>
            </a:r>
            <a:r>
              <a:rPr lang="en-US" dirty="0" err="1"/>
              <a:t>cryptosecurities</a:t>
            </a:r>
            <a:endParaRPr lang="en-GB" dirty="0"/>
          </a:p>
          <a:p>
            <a:pPr>
              <a:lnSpc>
                <a:spcPct val="100000"/>
              </a:lnSpc>
              <a:spcBef>
                <a:spcPts val="0"/>
              </a:spcBef>
            </a:pPr>
            <a:endParaRPr lang="en-GB" sz="1400" dirty="0"/>
          </a:p>
          <a:p>
            <a:pPr marL="285750" indent="-285750">
              <a:lnSpc>
                <a:spcPct val="100000"/>
              </a:lnSpc>
              <a:spcBef>
                <a:spcPts val="0"/>
              </a:spcBef>
              <a:buFont typeface="Arial" panose="020B0604020202020204" pitchFamily="34" charset="0"/>
              <a:buChar char="•"/>
            </a:pPr>
            <a:r>
              <a:rPr lang="en-GB" sz="1400" dirty="0"/>
              <a:t>Status of </a:t>
            </a:r>
            <a:r>
              <a:rPr lang="en-GB" sz="1400" dirty="0" err="1"/>
              <a:t>cryptoassets</a:t>
            </a:r>
            <a:r>
              <a:rPr lang="en-GB" sz="1400" dirty="0"/>
              <a:t> as property</a:t>
            </a:r>
            <a:endParaRPr lang="en-GB" dirty="0"/>
          </a:p>
          <a:p>
            <a:pPr marL="630900" lvl="3" indent="-342900">
              <a:spcBef>
                <a:spcPts val="0"/>
              </a:spcBef>
              <a:buAutoNum type="arabicPeriod"/>
            </a:pPr>
            <a:r>
              <a:rPr lang="en-US" dirty="0"/>
              <a:t>Traditional </a:t>
            </a:r>
            <a:r>
              <a:rPr lang="en-US" dirty="0" err="1"/>
              <a:t>categorisation</a:t>
            </a:r>
            <a:endParaRPr lang="en-US" dirty="0"/>
          </a:p>
          <a:p>
            <a:pPr marL="630900" lvl="3" indent="-342900">
              <a:spcBef>
                <a:spcPts val="0"/>
              </a:spcBef>
              <a:buAutoNum type="arabicPeriod"/>
            </a:pPr>
            <a:r>
              <a:rPr lang="en-US" dirty="0"/>
              <a:t>Common law </a:t>
            </a:r>
          </a:p>
          <a:p>
            <a:pPr marL="630900" lvl="3" indent="-342900">
              <a:spcBef>
                <a:spcPts val="0"/>
              </a:spcBef>
              <a:buAutoNum type="arabicPeriod"/>
            </a:pPr>
            <a:r>
              <a:rPr lang="en-US" dirty="0"/>
              <a:t>UKJT Legal Statement </a:t>
            </a:r>
          </a:p>
          <a:p>
            <a:pPr marL="630900" lvl="3" indent="-342900">
              <a:spcBef>
                <a:spcPts val="0"/>
              </a:spcBef>
              <a:buAutoNum type="arabicPeriod"/>
            </a:pPr>
            <a:r>
              <a:rPr lang="en-US" dirty="0"/>
              <a:t>Whilst not unique to crypto cases, acute problems in development of jurisprudence</a:t>
            </a:r>
            <a:endParaRPr lang="en-GB" dirty="0"/>
          </a:p>
          <a:p>
            <a:pPr marL="0" indent="0">
              <a:lnSpc>
                <a:spcPct val="100000"/>
              </a:lnSpc>
              <a:spcBef>
                <a:spcPts val="0"/>
              </a:spcBef>
              <a:buNone/>
            </a:pPr>
            <a:endParaRPr lang="en-GB" sz="1400" dirty="0"/>
          </a:p>
          <a:p>
            <a:pPr marL="285750" indent="-285750">
              <a:lnSpc>
                <a:spcPct val="100000"/>
              </a:lnSpc>
              <a:spcBef>
                <a:spcPts val="0"/>
              </a:spcBef>
              <a:buFont typeface="Arial" panose="020B0604020202020204" pitchFamily="34" charset="0"/>
              <a:buChar char="•"/>
            </a:pPr>
            <a:r>
              <a:rPr lang="en-GB" sz="1400" dirty="0"/>
              <a:t>Property (Digital Assets etc) Act 2024</a:t>
            </a:r>
          </a:p>
          <a:p>
            <a:pPr marL="630900" lvl="3" indent="-342900">
              <a:spcBef>
                <a:spcPts val="0"/>
              </a:spcBef>
              <a:buAutoNum type="arabicPeriod"/>
            </a:pPr>
            <a:r>
              <a:rPr lang="en-US" dirty="0"/>
              <a:t>Hype vs reality</a:t>
            </a:r>
          </a:p>
          <a:p>
            <a:pPr marL="630900" lvl="3" indent="-342900">
              <a:spcBef>
                <a:spcPts val="0"/>
              </a:spcBef>
              <a:buAutoNum type="arabicPeriod"/>
            </a:pPr>
            <a:r>
              <a:rPr lang="en-US" dirty="0"/>
              <a:t>Problems arising</a:t>
            </a:r>
          </a:p>
          <a:p>
            <a:pPr marL="630900" lvl="3" indent="-342900">
              <a:spcBef>
                <a:spcPts val="0"/>
              </a:spcBef>
              <a:buAutoNum type="arabicPeriod"/>
            </a:pPr>
            <a:r>
              <a:rPr lang="en-US" dirty="0"/>
              <a:t>Suggested tweaks to wording </a:t>
            </a:r>
            <a:endParaRPr lang="en-GB" dirty="0"/>
          </a:p>
          <a:p>
            <a:pPr>
              <a:lnSpc>
                <a:spcPct val="100000"/>
              </a:lnSpc>
              <a:spcBef>
                <a:spcPts val="0"/>
              </a:spcBef>
            </a:pPr>
            <a:endParaRPr lang="en-GB" sz="1400" dirty="0"/>
          </a:p>
          <a:p>
            <a:pPr marL="285750" indent="-285750">
              <a:lnSpc>
                <a:spcPct val="100000"/>
              </a:lnSpc>
              <a:spcBef>
                <a:spcPts val="0"/>
              </a:spcBef>
              <a:buFont typeface="Arial" panose="020B0604020202020204" pitchFamily="34" charset="0"/>
              <a:buChar char="•"/>
            </a:pPr>
            <a:r>
              <a:rPr lang="en-GB" i="1" dirty="0"/>
              <a:t>BSV Claims Limited v  </a:t>
            </a:r>
            <a:r>
              <a:rPr lang="en-GB" i="1" dirty="0" err="1"/>
              <a:t>Bittylicious</a:t>
            </a:r>
            <a:r>
              <a:rPr lang="en-GB" i="1" dirty="0"/>
              <a:t> Limited and </a:t>
            </a:r>
            <a:r>
              <a:rPr lang="en-GB" i="1" dirty="0" err="1"/>
              <a:t>Ors</a:t>
            </a:r>
            <a:r>
              <a:rPr lang="en-GB" dirty="0"/>
              <a:t> [2024] CAT 48 </a:t>
            </a:r>
          </a:p>
          <a:p>
            <a:pPr>
              <a:lnSpc>
                <a:spcPct val="100000"/>
              </a:lnSpc>
              <a:spcBef>
                <a:spcPts val="0"/>
              </a:spcBef>
            </a:pPr>
            <a:r>
              <a:rPr lang="en-GB" b="0" dirty="0"/>
              <a:t>      1.  Overview </a:t>
            </a:r>
          </a:p>
          <a:p>
            <a:pPr>
              <a:lnSpc>
                <a:spcPct val="100000"/>
              </a:lnSpc>
              <a:spcBef>
                <a:spcPts val="0"/>
              </a:spcBef>
            </a:pPr>
            <a:r>
              <a:rPr lang="en-GB" b="0" dirty="0"/>
              <a:t>      2. The application of traditional principles of mitigation and the market mitigation rule to </a:t>
            </a:r>
            <a:r>
              <a:rPr lang="en-GB" b="0" dirty="0" err="1"/>
              <a:t>cryptoassets</a:t>
            </a:r>
            <a:endParaRPr lang="en-GB" b="0" dirty="0"/>
          </a:p>
          <a:p>
            <a:pPr>
              <a:lnSpc>
                <a:spcPct val="100000"/>
              </a:lnSpc>
              <a:spcBef>
                <a:spcPts val="0"/>
              </a:spcBef>
            </a:pPr>
            <a:r>
              <a:rPr lang="en-GB" b="0" dirty="0"/>
              <a:t>      3. The future – does the status of crypto as a ‘new form’ of property make a difference to how to assess losses?  </a:t>
            </a:r>
          </a:p>
        </p:txBody>
      </p:sp>
      <p:sp>
        <p:nvSpPr>
          <p:cNvPr id="3" name="Title 2">
            <a:extLst>
              <a:ext uri="{FF2B5EF4-FFF2-40B4-BE49-F238E27FC236}">
                <a16:creationId xmlns:a16="http://schemas.microsoft.com/office/drawing/2014/main" id="{E4D46B97-4078-8280-863D-CB051054A132}"/>
              </a:ext>
            </a:extLst>
          </p:cNvPr>
          <p:cNvSpPr>
            <a:spLocks noGrp="1"/>
          </p:cNvSpPr>
          <p:nvPr>
            <p:ph type="title"/>
          </p:nvPr>
        </p:nvSpPr>
        <p:spPr/>
        <p:txBody>
          <a:bodyPr/>
          <a:lstStyle/>
          <a:p>
            <a:r>
              <a:rPr lang="en-GB" dirty="0"/>
              <a:t>OUTLINE</a:t>
            </a:r>
          </a:p>
        </p:txBody>
      </p:sp>
    </p:spTree>
    <p:extLst>
      <p:ext uri="{BB962C8B-B14F-4D97-AF65-F5344CB8AC3E}">
        <p14:creationId xmlns:p14="http://schemas.microsoft.com/office/powerpoint/2010/main" val="406286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7EBD41-269D-5BCB-604C-26857D939166}"/>
              </a:ext>
            </a:extLst>
          </p:cNvPr>
          <p:cNvSpPr>
            <a:spLocks noGrp="1"/>
          </p:cNvSpPr>
          <p:nvPr>
            <p:ph type="body" sz="quarter" idx="10"/>
          </p:nvPr>
        </p:nvSpPr>
        <p:spPr>
          <a:xfrm>
            <a:off x="822323" y="1006765"/>
            <a:ext cx="10544400" cy="4969162"/>
          </a:xfrm>
        </p:spPr>
        <p:txBody>
          <a:bodyPr>
            <a:normAutofit/>
          </a:bodyPr>
          <a:lstStyle/>
          <a:p>
            <a:pPr lvl="0"/>
            <a:r>
              <a:rPr lang="en-GB" dirty="0"/>
              <a:t>Annual Commercial Conference</a:t>
            </a:r>
          </a:p>
          <a:p>
            <a:pPr lvl="1"/>
            <a:r>
              <a:rPr lang="en-GB" dirty="0"/>
              <a:t>Wednesday 2</a:t>
            </a:r>
            <a:r>
              <a:rPr lang="en-GB" baseline="30000" dirty="0"/>
              <a:t>nd</a:t>
            </a:r>
            <a:r>
              <a:rPr lang="en-GB" dirty="0"/>
              <a:t> October 2024</a:t>
            </a:r>
          </a:p>
          <a:p>
            <a:r>
              <a:rPr lang="en-GB" sz="2800" b="1" i="0" dirty="0">
                <a:solidFill>
                  <a:srgbClr val="FFFFFF"/>
                </a:solidFill>
                <a:effectLst/>
                <a:highlight>
                  <a:srgbClr val="14385F"/>
                </a:highlight>
                <a:latin typeface="Calibri" panose="020F0502020204030204" pitchFamily="34" charset="0"/>
              </a:rPr>
              <a:t>Banking Disputes: </a:t>
            </a:r>
          </a:p>
          <a:p>
            <a:r>
              <a:rPr lang="en-GB" sz="2800" b="1" i="0" dirty="0">
                <a:solidFill>
                  <a:srgbClr val="FFFFFF"/>
                </a:solidFill>
                <a:effectLst/>
                <a:highlight>
                  <a:srgbClr val="14385F"/>
                </a:highlight>
                <a:latin typeface="Calibri" panose="020F0502020204030204" pitchFamily="34" charset="0"/>
              </a:rPr>
              <a:t>current trends and issues on the horizon</a:t>
            </a:r>
          </a:p>
          <a:p>
            <a:pPr lvl="2"/>
            <a:endParaRPr lang="en-GB" sz="1800" dirty="0">
              <a:effectLst/>
              <a:latin typeface="Palatino Linotype" panose="02040502050505030304" pitchFamily="18" charset="0"/>
              <a:ea typeface="Calibri" panose="020F0502020204030204" pitchFamily="34" charset="0"/>
              <a:cs typeface="Times New Roman" panose="02020603050405020304" pitchFamily="18" charset="0"/>
            </a:endParaRPr>
          </a:p>
          <a:p>
            <a:pPr lvl="2"/>
            <a:r>
              <a:rPr lang="en-GB" sz="2400" dirty="0">
                <a:effectLst/>
                <a:latin typeface="Palatino Linotype" panose="02040502050505030304" pitchFamily="18" charset="0"/>
                <a:ea typeface="Calibri" panose="020F0502020204030204" pitchFamily="34" charset="0"/>
                <a:cs typeface="Times New Roman" panose="02020603050405020304" pitchFamily="18" charset="0"/>
              </a:rPr>
              <a:t>Mark </a:t>
            </a:r>
            <a:r>
              <a:rPr lang="en-GB" sz="2400" dirty="0" err="1">
                <a:effectLst/>
                <a:latin typeface="Palatino Linotype" panose="02040502050505030304" pitchFamily="18" charset="0"/>
                <a:ea typeface="Calibri" panose="020F0502020204030204" pitchFamily="34" charset="0"/>
                <a:cs typeface="Times New Roman" panose="02020603050405020304" pitchFamily="18" charset="0"/>
              </a:rPr>
              <a:t>Hapgood</a:t>
            </a:r>
            <a:r>
              <a:rPr lang="en-GB" sz="2400" dirty="0">
                <a:effectLst/>
                <a:latin typeface="Palatino Linotype" panose="02040502050505030304" pitchFamily="18" charset="0"/>
                <a:ea typeface="Calibri" panose="020F0502020204030204" pitchFamily="34" charset="0"/>
                <a:cs typeface="Times New Roman" panose="02020603050405020304" pitchFamily="18" charset="0"/>
              </a:rPr>
              <a:t> QC </a:t>
            </a:r>
            <a:r>
              <a:rPr lang="en-GB" sz="2400" i="1" dirty="0">
                <a:effectLst/>
                <a:latin typeface="Palatino Linotype" panose="02040502050505030304" pitchFamily="18" charset="0"/>
                <a:ea typeface="Calibri" panose="020F0502020204030204" pitchFamily="34" charset="0"/>
                <a:cs typeface="Times New Roman" panose="02020603050405020304" pitchFamily="18" charset="0"/>
              </a:rPr>
              <a:t>in memoriam </a:t>
            </a:r>
          </a:p>
          <a:p>
            <a:pPr lvl="2"/>
            <a:endParaRPr lang="en-GB" sz="2600" dirty="0"/>
          </a:p>
          <a:p>
            <a:pPr lvl="3"/>
            <a:r>
              <a:rPr lang="en-GB" sz="2600" dirty="0"/>
              <a:t>Sir Richard Aikens</a:t>
            </a:r>
          </a:p>
          <a:p>
            <a:pPr lvl="3"/>
            <a:r>
              <a:rPr lang="en-GB" sz="2600" dirty="0"/>
              <a:t>Jasbir Dhillon KC</a:t>
            </a:r>
          </a:p>
        </p:txBody>
      </p:sp>
    </p:spTree>
    <p:extLst>
      <p:ext uri="{BB962C8B-B14F-4D97-AF65-F5344CB8AC3E}">
        <p14:creationId xmlns:p14="http://schemas.microsoft.com/office/powerpoint/2010/main" val="2870309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84D2B9-7CBE-CBE4-E2DF-00D992F8942B}"/>
              </a:ext>
            </a:extLst>
          </p:cNvPr>
          <p:cNvSpPr>
            <a:spLocks noGrp="1"/>
          </p:cNvSpPr>
          <p:nvPr>
            <p:ph sz="quarter" idx="11"/>
          </p:nvPr>
        </p:nvSpPr>
        <p:spPr/>
        <p:txBody>
          <a:bodyPr/>
          <a:lstStyle/>
          <a:p>
            <a:pPr lvl="0"/>
            <a:r>
              <a:rPr lang="en-GB" u="sng" dirty="0"/>
              <a:t>What are </a:t>
            </a:r>
            <a:r>
              <a:rPr lang="en-GB" u="sng" dirty="0" err="1"/>
              <a:t>cryptoassets</a:t>
            </a:r>
            <a:r>
              <a:rPr lang="en-GB" u="sng" dirty="0"/>
              <a:t>?</a:t>
            </a:r>
          </a:p>
          <a:p>
            <a:pPr lvl="2"/>
            <a:endParaRPr lang="en-US" dirty="0"/>
          </a:p>
          <a:p>
            <a:pPr lvl="2"/>
            <a:r>
              <a:rPr lang="en-GB" dirty="0">
                <a:latin typeface="+mj-lt"/>
                <a:ea typeface="Times New Roman" panose="02020603050405020304" pitchFamily="18" charset="0"/>
              </a:rPr>
              <a:t>Digital units of account in which cryptography and open-source software are used to regulate the generation and distribution of units. </a:t>
            </a:r>
          </a:p>
          <a:p>
            <a:pPr marL="0" lvl="2" indent="0">
              <a:buNone/>
            </a:pPr>
            <a:endParaRPr lang="en-US" dirty="0"/>
          </a:p>
          <a:p>
            <a:pPr lvl="2"/>
            <a:r>
              <a:rPr lang="en-US" dirty="0"/>
              <a:t>Sub-categories: cryptocurrencies, tokens &amp; </a:t>
            </a:r>
            <a:r>
              <a:rPr lang="en-US" dirty="0" err="1"/>
              <a:t>cryptosecurities</a:t>
            </a:r>
            <a:endParaRPr lang="en-US" dirty="0"/>
          </a:p>
          <a:p>
            <a:pPr lvl="2"/>
            <a:endParaRPr lang="en-US" dirty="0"/>
          </a:p>
        </p:txBody>
      </p:sp>
      <p:sp>
        <p:nvSpPr>
          <p:cNvPr id="3" name="Title 2">
            <a:extLst>
              <a:ext uri="{FF2B5EF4-FFF2-40B4-BE49-F238E27FC236}">
                <a16:creationId xmlns:a16="http://schemas.microsoft.com/office/drawing/2014/main" id="{E4D46B97-4078-8280-863D-CB051054A132}"/>
              </a:ext>
            </a:extLst>
          </p:cNvPr>
          <p:cNvSpPr>
            <a:spLocks noGrp="1"/>
          </p:cNvSpPr>
          <p:nvPr>
            <p:ph type="title"/>
          </p:nvPr>
        </p:nvSpPr>
        <p:spPr/>
        <p:txBody>
          <a:bodyPr/>
          <a:lstStyle/>
          <a:p>
            <a:r>
              <a:rPr lang="en-GB" dirty="0"/>
              <a:t>KEY TERMS &amp; CONCEPTS</a:t>
            </a:r>
          </a:p>
        </p:txBody>
      </p:sp>
    </p:spTree>
    <p:extLst>
      <p:ext uri="{BB962C8B-B14F-4D97-AF65-F5344CB8AC3E}">
        <p14:creationId xmlns:p14="http://schemas.microsoft.com/office/powerpoint/2010/main" val="3089760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84D2B9-7CBE-CBE4-E2DF-00D992F8942B}"/>
              </a:ext>
            </a:extLst>
          </p:cNvPr>
          <p:cNvSpPr>
            <a:spLocks noGrp="1"/>
          </p:cNvSpPr>
          <p:nvPr>
            <p:ph sz="quarter" idx="11"/>
          </p:nvPr>
        </p:nvSpPr>
        <p:spPr/>
        <p:txBody>
          <a:bodyPr>
            <a:normAutofit/>
          </a:bodyPr>
          <a:lstStyle/>
          <a:p>
            <a:pPr lvl="0"/>
            <a:r>
              <a:rPr lang="en-GB" u="sng" dirty="0"/>
              <a:t>What is a cryptocurrency?</a:t>
            </a:r>
          </a:p>
          <a:p>
            <a:pPr lvl="0"/>
            <a:endParaRPr lang="en-GB" dirty="0"/>
          </a:p>
          <a:p>
            <a:pPr marL="0" indent="0">
              <a:lnSpc>
                <a:spcPct val="150000"/>
              </a:lnSpc>
              <a:spcBef>
                <a:spcPts val="0"/>
              </a:spcBef>
              <a:buNone/>
            </a:pPr>
            <a:r>
              <a:rPr lang="en-GB" sz="1400" b="0" dirty="0"/>
              <a:t>“A </a:t>
            </a:r>
            <a:r>
              <a:rPr lang="en-GB" sz="1400" dirty="0"/>
              <a:t>digital</a:t>
            </a:r>
            <a:r>
              <a:rPr lang="en-GB" sz="1400" b="0" dirty="0"/>
              <a:t> representation of value that:</a:t>
            </a:r>
          </a:p>
          <a:p>
            <a:pPr marL="0" indent="0">
              <a:lnSpc>
                <a:spcPct val="150000"/>
              </a:lnSpc>
              <a:spcBef>
                <a:spcPts val="0"/>
              </a:spcBef>
              <a:buNone/>
            </a:pPr>
            <a:endParaRPr lang="en-GB" sz="1400" dirty="0"/>
          </a:p>
          <a:p>
            <a:pPr marL="760050" lvl="2" indent="-400050">
              <a:lnSpc>
                <a:spcPct val="150000"/>
              </a:lnSpc>
              <a:spcBef>
                <a:spcPts val="0"/>
              </a:spcBef>
              <a:buAutoNum type="romanLcParenBoth"/>
            </a:pPr>
            <a:r>
              <a:rPr lang="en-GB" dirty="0"/>
              <a:t>is intended to constitute a </a:t>
            </a:r>
            <a:r>
              <a:rPr lang="en-GB" b="1" dirty="0"/>
              <a:t>peer-to-peer</a:t>
            </a:r>
            <a:r>
              <a:rPr lang="en-GB" dirty="0"/>
              <a:t> (“P2P”) alternative to government-issued legal tender;</a:t>
            </a:r>
          </a:p>
          <a:p>
            <a:pPr marL="760050" lvl="2" indent="-400050">
              <a:lnSpc>
                <a:spcPct val="150000"/>
              </a:lnSpc>
              <a:spcBef>
                <a:spcPts val="0"/>
              </a:spcBef>
              <a:buAutoNum type="romanLcParenBoth"/>
            </a:pPr>
            <a:r>
              <a:rPr lang="en-GB" sz="1400" dirty="0"/>
              <a:t>is used as a general-purpose medium of exchange (independent of any central bank);</a:t>
            </a:r>
          </a:p>
          <a:p>
            <a:pPr marL="760050" lvl="2" indent="-400050">
              <a:lnSpc>
                <a:spcPct val="150000"/>
              </a:lnSpc>
              <a:spcBef>
                <a:spcPts val="0"/>
              </a:spcBef>
              <a:buAutoNum type="romanLcParenBoth"/>
            </a:pPr>
            <a:r>
              <a:rPr lang="en-GB" sz="1400" dirty="0"/>
              <a:t>is secured by a mechanism known as </a:t>
            </a:r>
            <a:r>
              <a:rPr lang="en-GB" sz="1400" b="1" dirty="0"/>
              <a:t>cryptography</a:t>
            </a:r>
            <a:r>
              <a:rPr lang="en-GB" sz="1400" dirty="0"/>
              <a:t>; and </a:t>
            </a:r>
          </a:p>
          <a:p>
            <a:pPr marL="760050" lvl="2" indent="-400050">
              <a:lnSpc>
                <a:spcPct val="150000"/>
              </a:lnSpc>
              <a:spcBef>
                <a:spcPts val="0"/>
              </a:spcBef>
              <a:buAutoNum type="romanLcParenBoth"/>
            </a:pPr>
            <a:r>
              <a:rPr lang="en-GB" sz="1400" dirty="0"/>
              <a:t>can be </a:t>
            </a:r>
            <a:r>
              <a:rPr lang="en-GB" sz="1400" b="1" dirty="0"/>
              <a:t>converted</a:t>
            </a:r>
            <a:r>
              <a:rPr lang="en-GB" sz="1400" dirty="0"/>
              <a:t> into legal tender and vice versa” </a:t>
            </a:r>
          </a:p>
          <a:p>
            <a:pPr marL="360000" lvl="2" indent="0">
              <a:lnSpc>
                <a:spcPct val="150000"/>
              </a:lnSpc>
              <a:spcBef>
                <a:spcPts val="0"/>
              </a:spcBef>
              <a:buNone/>
            </a:pPr>
            <a:endParaRPr lang="en-GB" sz="1400" dirty="0"/>
          </a:p>
          <a:p>
            <a:pPr marL="360000" lvl="2" indent="0">
              <a:lnSpc>
                <a:spcPct val="150000"/>
              </a:lnSpc>
              <a:spcBef>
                <a:spcPts val="0"/>
              </a:spcBef>
              <a:buNone/>
            </a:pPr>
            <a:endParaRPr lang="en-GB" sz="1400" dirty="0"/>
          </a:p>
          <a:p>
            <a:pPr marL="360000" lvl="2" indent="0">
              <a:lnSpc>
                <a:spcPct val="150000"/>
              </a:lnSpc>
              <a:spcBef>
                <a:spcPts val="0"/>
              </a:spcBef>
              <a:buNone/>
            </a:pPr>
            <a:r>
              <a:rPr lang="en-GB" dirty="0"/>
              <a:t>	</a:t>
            </a:r>
            <a:r>
              <a:rPr lang="en-GB" sz="1400" dirty="0"/>
              <a:t>(European Parliament July 2018 paper </a:t>
            </a:r>
            <a:r>
              <a:rPr lang="en-GB" sz="1400" i="1" dirty="0"/>
              <a:t>‘Cryptocurrencies &amp; Blockchain</a:t>
            </a:r>
            <a:r>
              <a:rPr lang="en-GB" sz="1400" dirty="0"/>
              <a:t>’ at paragraph [2.2.2(h)])</a:t>
            </a:r>
            <a:endParaRPr lang="en-US" sz="1400" dirty="0"/>
          </a:p>
          <a:p>
            <a:pPr lvl="1"/>
            <a:endParaRPr lang="en-US" dirty="0"/>
          </a:p>
        </p:txBody>
      </p:sp>
      <p:sp>
        <p:nvSpPr>
          <p:cNvPr id="3" name="Title 2">
            <a:extLst>
              <a:ext uri="{FF2B5EF4-FFF2-40B4-BE49-F238E27FC236}">
                <a16:creationId xmlns:a16="http://schemas.microsoft.com/office/drawing/2014/main" id="{E4D46B97-4078-8280-863D-CB051054A132}"/>
              </a:ext>
            </a:extLst>
          </p:cNvPr>
          <p:cNvSpPr>
            <a:spLocks noGrp="1"/>
          </p:cNvSpPr>
          <p:nvPr>
            <p:ph type="title"/>
          </p:nvPr>
        </p:nvSpPr>
        <p:spPr/>
        <p:txBody>
          <a:bodyPr/>
          <a:lstStyle/>
          <a:p>
            <a:r>
              <a:rPr lang="en-GB" dirty="0"/>
              <a:t>KEY TERMS &amp; CONCEPTS</a:t>
            </a:r>
          </a:p>
        </p:txBody>
      </p:sp>
    </p:spTree>
    <p:extLst>
      <p:ext uri="{BB962C8B-B14F-4D97-AF65-F5344CB8AC3E}">
        <p14:creationId xmlns:p14="http://schemas.microsoft.com/office/powerpoint/2010/main" val="2650926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84D2B9-7CBE-CBE4-E2DF-00D992F8942B}"/>
              </a:ext>
            </a:extLst>
          </p:cNvPr>
          <p:cNvSpPr>
            <a:spLocks noGrp="1"/>
          </p:cNvSpPr>
          <p:nvPr>
            <p:ph sz="quarter" idx="11"/>
          </p:nvPr>
        </p:nvSpPr>
        <p:spPr/>
        <p:txBody>
          <a:bodyPr>
            <a:normAutofit/>
          </a:bodyPr>
          <a:lstStyle/>
          <a:p>
            <a:pPr lvl="0"/>
            <a:r>
              <a:rPr lang="en-GB" u="sng" dirty="0"/>
              <a:t>Different types of </a:t>
            </a:r>
            <a:r>
              <a:rPr lang="en-GB" u="sng" dirty="0" err="1"/>
              <a:t>cryptoassets</a:t>
            </a:r>
            <a:endParaRPr lang="en-GB" u="sng" dirty="0"/>
          </a:p>
          <a:p>
            <a:pPr marL="285750" indent="-285750">
              <a:buFont typeface="Arial" panose="020B0604020202020204" pitchFamily="34" charset="0"/>
              <a:buChar char="•"/>
            </a:pPr>
            <a:r>
              <a:rPr lang="en-US" dirty="0"/>
              <a:t>Cryptocurrencies</a:t>
            </a:r>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r>
              <a:rPr lang="en-US" dirty="0"/>
              <a:t>Tokens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Cryptosecurities</a:t>
            </a:r>
            <a:endParaRPr lang="en-US" dirty="0"/>
          </a:p>
        </p:txBody>
      </p:sp>
      <p:sp>
        <p:nvSpPr>
          <p:cNvPr id="3" name="Title 2">
            <a:extLst>
              <a:ext uri="{FF2B5EF4-FFF2-40B4-BE49-F238E27FC236}">
                <a16:creationId xmlns:a16="http://schemas.microsoft.com/office/drawing/2014/main" id="{E4D46B97-4078-8280-863D-CB051054A132}"/>
              </a:ext>
            </a:extLst>
          </p:cNvPr>
          <p:cNvSpPr>
            <a:spLocks noGrp="1"/>
          </p:cNvSpPr>
          <p:nvPr>
            <p:ph type="title"/>
          </p:nvPr>
        </p:nvSpPr>
        <p:spPr/>
        <p:txBody>
          <a:bodyPr/>
          <a:lstStyle/>
          <a:p>
            <a:r>
              <a:rPr lang="en-GB" dirty="0"/>
              <a:t>KEY TERMS &amp; CONCEPTS</a:t>
            </a:r>
          </a:p>
        </p:txBody>
      </p:sp>
      <p:pic>
        <p:nvPicPr>
          <p:cNvPr id="5" name="Content Placeholder 4" descr="Ether symbol.png">
            <a:extLst>
              <a:ext uri="{FF2B5EF4-FFF2-40B4-BE49-F238E27FC236}">
                <a16:creationId xmlns:a16="http://schemas.microsoft.com/office/drawing/2014/main" id="{85DEE822-F029-B019-7D9E-6119E185D5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6580" y="2389870"/>
            <a:ext cx="1039127" cy="1039127"/>
          </a:xfrm>
          <a:prstGeom prst="rect">
            <a:avLst/>
          </a:prstGeom>
        </p:spPr>
      </p:pic>
      <p:pic>
        <p:nvPicPr>
          <p:cNvPr id="6" name="Picture 5" descr="bitcoin png.png">
            <a:extLst>
              <a:ext uri="{FF2B5EF4-FFF2-40B4-BE49-F238E27FC236}">
                <a16:creationId xmlns:a16="http://schemas.microsoft.com/office/drawing/2014/main" id="{731E2A6B-354A-836C-61C6-8B107B1F69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2439" y="2389869"/>
            <a:ext cx="1039127" cy="1039127"/>
          </a:xfrm>
          <a:prstGeom prst="rect">
            <a:avLst/>
          </a:prstGeom>
        </p:spPr>
      </p:pic>
      <p:pic>
        <p:nvPicPr>
          <p:cNvPr id="7" name="Picture 10" descr="EOS price today, EOS to USD live price ...">
            <a:extLst>
              <a:ext uri="{FF2B5EF4-FFF2-40B4-BE49-F238E27FC236}">
                <a16:creationId xmlns:a16="http://schemas.microsoft.com/office/drawing/2014/main" id="{C84C7648-F4C5-5BFB-8977-CE6661DCEF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3476" y="3571689"/>
            <a:ext cx="1039127" cy="10391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Neo price today, NEO to USD live price ...">
            <a:extLst>
              <a:ext uri="{FF2B5EF4-FFF2-40B4-BE49-F238E27FC236}">
                <a16:creationId xmlns:a16="http://schemas.microsoft.com/office/drawing/2014/main" id="{68D5BAFD-D16D-4AB2-9E74-5F482CF92F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4873" y="3428997"/>
            <a:ext cx="1324512" cy="13245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ow to Buy Tether Tokens on the LCX Exchange?">
            <a:extLst>
              <a:ext uri="{FF2B5EF4-FFF2-40B4-BE49-F238E27FC236}">
                <a16:creationId xmlns:a16="http://schemas.microsoft.com/office/drawing/2014/main" id="{055520E9-A7C6-BC00-EF1A-0243B6C0BE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40732" y="3272250"/>
            <a:ext cx="1638003" cy="16380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Backed NVIDIA Price: BNVDA Live Price ...">
            <a:extLst>
              <a:ext uri="{FF2B5EF4-FFF2-40B4-BE49-F238E27FC236}">
                <a16:creationId xmlns:a16="http://schemas.microsoft.com/office/drawing/2014/main" id="{CE261B49-5929-8449-F070-A310E58C5AF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3239" y="5154757"/>
            <a:ext cx="1065521" cy="1065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71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5C3227-7390-B0DA-9744-EDF77916BC89}"/>
              </a:ext>
            </a:extLst>
          </p:cNvPr>
          <p:cNvSpPr>
            <a:spLocks noGrp="1"/>
          </p:cNvSpPr>
          <p:nvPr>
            <p:ph sz="quarter" idx="11"/>
          </p:nvPr>
        </p:nvSpPr>
        <p:spPr/>
        <p:txBody>
          <a:bodyPr/>
          <a:lstStyle/>
          <a:p>
            <a:pPr marL="465750" indent="-285750">
              <a:lnSpc>
                <a:spcPct val="150000"/>
              </a:lnSpc>
              <a:spcBef>
                <a:spcPts val="0"/>
              </a:spcBef>
            </a:pPr>
            <a:r>
              <a:rPr lang="en-GB" dirty="0"/>
              <a:t>Traditionally only two types of personal property rights:</a:t>
            </a:r>
          </a:p>
          <a:p>
            <a:pPr marL="825750" lvl="2" indent="-285750">
              <a:lnSpc>
                <a:spcPct val="150000"/>
              </a:lnSpc>
              <a:spcBef>
                <a:spcPts val="0"/>
              </a:spcBef>
            </a:pPr>
            <a:r>
              <a:rPr lang="en-GB" dirty="0"/>
              <a:t>"things in possession" – capable of possession, e.g. a document which ‘embodies’ the thing</a:t>
            </a:r>
          </a:p>
          <a:p>
            <a:pPr lvl="2" indent="0">
              <a:lnSpc>
                <a:spcPct val="150000"/>
              </a:lnSpc>
              <a:spcBef>
                <a:spcPts val="0"/>
              </a:spcBef>
              <a:buNone/>
            </a:pPr>
            <a:endParaRPr lang="en-GB" dirty="0"/>
          </a:p>
          <a:p>
            <a:pPr marL="825750" lvl="2" indent="-285750">
              <a:lnSpc>
                <a:spcPct val="150000"/>
              </a:lnSpc>
              <a:spcBef>
                <a:spcPts val="0"/>
              </a:spcBef>
            </a:pPr>
            <a:r>
              <a:rPr lang="en-GB" dirty="0"/>
              <a:t>"things in action"– can only be claimed or enforced by legal action or proceedings against another person or persons, e.g. bank account balances or shares</a:t>
            </a:r>
          </a:p>
          <a:p>
            <a:pPr lvl="2" indent="0">
              <a:lnSpc>
                <a:spcPct val="150000"/>
              </a:lnSpc>
              <a:spcBef>
                <a:spcPts val="0"/>
              </a:spcBef>
              <a:buNone/>
            </a:pPr>
            <a:endParaRPr lang="en-GB" dirty="0"/>
          </a:p>
          <a:p>
            <a:pPr marL="465750" indent="-285750">
              <a:lnSpc>
                <a:spcPct val="150000"/>
              </a:lnSpc>
              <a:spcBef>
                <a:spcPts val="0"/>
              </a:spcBef>
            </a:pPr>
            <a:r>
              <a:rPr lang="en-GB" dirty="0"/>
              <a:t>Digital assets</a:t>
            </a:r>
          </a:p>
          <a:p>
            <a:pPr marL="825750" lvl="2" indent="-285750">
              <a:lnSpc>
                <a:spcPct val="150000"/>
              </a:lnSpc>
              <a:spcBef>
                <a:spcPts val="0"/>
              </a:spcBef>
            </a:pPr>
            <a:r>
              <a:rPr lang="en-GB" dirty="0"/>
              <a:t>Not tangible – cannot be “possessed” </a:t>
            </a:r>
          </a:p>
          <a:p>
            <a:pPr marL="825750" lvl="2" indent="-285750">
              <a:lnSpc>
                <a:spcPct val="150000"/>
              </a:lnSpc>
              <a:spcBef>
                <a:spcPts val="0"/>
              </a:spcBef>
            </a:pPr>
            <a:r>
              <a:rPr lang="en-GB" dirty="0"/>
              <a:t>“Exist” in a distributed ledger system and may be pure information/ may not constitute a “claim” on another person.</a:t>
            </a:r>
          </a:p>
          <a:p>
            <a:pPr marL="540000" lvl="2" indent="0">
              <a:lnSpc>
                <a:spcPct val="150000"/>
              </a:lnSpc>
              <a:spcBef>
                <a:spcPts val="0"/>
              </a:spcBef>
              <a:buNone/>
            </a:pPr>
            <a:endParaRPr lang="en-GB" dirty="0"/>
          </a:p>
          <a:p>
            <a:r>
              <a:rPr lang="en-GB" b="0" dirty="0"/>
              <a:t>    </a:t>
            </a:r>
            <a:r>
              <a:rPr lang="en-GB" dirty="0"/>
              <a:t>Exhaustive? </a:t>
            </a:r>
            <a:r>
              <a:rPr lang="en-GB" b="0" i="1" dirty="0"/>
              <a:t>Colonial Bank v </a:t>
            </a:r>
            <a:r>
              <a:rPr lang="en-GB" b="0" i="1" dirty="0" err="1"/>
              <a:t>Whinney</a:t>
            </a:r>
            <a:r>
              <a:rPr lang="en-GB" b="0" i="1" dirty="0"/>
              <a:t> </a:t>
            </a:r>
            <a:r>
              <a:rPr lang="en-GB" b="0" dirty="0"/>
              <a:t>(1885) 30 Ch D 261, 285 suggested these 2 categories were. Cases since disagree.</a:t>
            </a:r>
            <a:endParaRPr lang="en-US" b="0" dirty="0"/>
          </a:p>
        </p:txBody>
      </p:sp>
      <p:sp>
        <p:nvSpPr>
          <p:cNvPr id="3" name="Title 2">
            <a:extLst>
              <a:ext uri="{FF2B5EF4-FFF2-40B4-BE49-F238E27FC236}">
                <a16:creationId xmlns:a16="http://schemas.microsoft.com/office/drawing/2014/main" id="{DB96FB9B-14DF-F373-11E0-0F315FEE3979}"/>
              </a:ext>
            </a:extLst>
          </p:cNvPr>
          <p:cNvSpPr>
            <a:spLocks noGrp="1"/>
          </p:cNvSpPr>
          <p:nvPr>
            <p:ph type="title"/>
          </p:nvPr>
        </p:nvSpPr>
        <p:spPr/>
        <p:txBody>
          <a:bodyPr/>
          <a:lstStyle/>
          <a:p>
            <a:r>
              <a:rPr lang="en-US" dirty="0"/>
              <a:t>CRYPTOCURRENCY AS PROPERTY</a:t>
            </a:r>
          </a:p>
        </p:txBody>
      </p:sp>
    </p:spTree>
    <p:extLst>
      <p:ext uri="{BB962C8B-B14F-4D97-AF65-F5344CB8AC3E}">
        <p14:creationId xmlns:p14="http://schemas.microsoft.com/office/powerpoint/2010/main" val="373394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FCD4DD-384D-76CC-B1F0-CAB25957D6A0}"/>
              </a:ext>
            </a:extLst>
          </p:cNvPr>
          <p:cNvSpPr>
            <a:spLocks noGrp="1"/>
          </p:cNvSpPr>
          <p:nvPr>
            <p:ph sz="quarter" idx="11"/>
          </p:nvPr>
        </p:nvSpPr>
        <p:spPr/>
        <p:txBody>
          <a:bodyPr/>
          <a:lstStyle/>
          <a:p>
            <a:pPr marL="0" indent="0">
              <a:buNone/>
            </a:pPr>
            <a:r>
              <a:rPr lang="en-GB" i="1" dirty="0"/>
              <a:t>AA v Persons Unknown</a:t>
            </a:r>
            <a:r>
              <a:rPr lang="en-GB" dirty="0"/>
              <a:t> [2019] EWHC 3556 (Comm), [2020] 4 WLR 35 [59]-[61]:</a:t>
            </a:r>
          </a:p>
          <a:p>
            <a:pPr marL="0" indent="0">
              <a:buNone/>
            </a:pPr>
            <a:r>
              <a:rPr lang="en-GB" b="0" dirty="0"/>
              <a:t>“The conclusion that was expressed [in the </a:t>
            </a:r>
            <a:r>
              <a:rPr lang="en-GB" b="0" dirty="0" err="1"/>
              <a:t>LawTech</a:t>
            </a:r>
            <a:r>
              <a:rPr lang="en-GB" b="0" dirty="0"/>
              <a:t> Legal Statement</a:t>
            </a:r>
            <a:r>
              <a:rPr lang="en-GB" b="0" baseline="30000" dirty="0"/>
              <a:t>1</a:t>
            </a:r>
            <a:r>
              <a:rPr lang="en-GB" b="0" dirty="0"/>
              <a:t>] was that a crypto asset might not be a thing in action on a narrow definition of that term, but that does not mean that it cannot be treated as property. </a:t>
            </a:r>
          </a:p>
          <a:p>
            <a:pPr marL="0" indent="0">
              <a:buNone/>
            </a:pPr>
            <a:r>
              <a:rPr lang="en-GB" b="0" dirty="0"/>
              <a:t>Essentially, and for the reasons identified in that legal statement, I consider that crypto assets such as Bitcoin are property. </a:t>
            </a:r>
          </a:p>
          <a:p>
            <a:pPr marL="0" indent="0">
              <a:buNone/>
            </a:pPr>
            <a:r>
              <a:rPr lang="en-GB" b="0" dirty="0"/>
              <a:t>They meet the four criteria set out in Lord Wilberforce’s classic definition of property in National Provincial Bank v Ainsworth [1965] AC 1175 as being definable, identifiable by third parties, capable in their nature of assumption by third parties, and having some degree of permanence… </a:t>
            </a:r>
          </a:p>
          <a:p>
            <a:pPr marL="0" indent="0">
              <a:buNone/>
            </a:pPr>
            <a:r>
              <a:rPr lang="en-GB" b="0" dirty="0"/>
              <a:t>I am satisfied for the purpose of granting an interim injunction in the form of an interim proprietary injunction that crypto currencies are a form of property capable of being the subject of a proprietary injunction.”</a:t>
            </a:r>
          </a:p>
          <a:p>
            <a:endParaRPr lang="en-GB" sz="1400" b="0" baseline="30000" dirty="0">
              <a:solidFill>
                <a:srgbClr val="173E61"/>
              </a:solidFill>
            </a:endParaRPr>
          </a:p>
          <a:p>
            <a:endParaRPr lang="en-GB" sz="1400" b="0" baseline="30000" dirty="0">
              <a:solidFill>
                <a:srgbClr val="173E61"/>
              </a:solidFill>
            </a:endParaRPr>
          </a:p>
          <a:p>
            <a:r>
              <a:rPr lang="en-GB" sz="1400" b="0" baseline="30000" dirty="0">
                <a:solidFill>
                  <a:srgbClr val="173E61"/>
                </a:solidFill>
              </a:rPr>
              <a:t>1</a:t>
            </a:r>
            <a:r>
              <a:rPr lang="en-GB" sz="1400" b="0" dirty="0">
                <a:solidFill>
                  <a:srgbClr val="173E61"/>
                </a:solidFill>
              </a:rPr>
              <a:t> UKJT </a:t>
            </a:r>
            <a:r>
              <a:rPr lang="en-GB" sz="1400" b="0" dirty="0" err="1">
                <a:solidFill>
                  <a:srgbClr val="173E61"/>
                </a:solidFill>
              </a:rPr>
              <a:t>LawTech</a:t>
            </a:r>
            <a:r>
              <a:rPr lang="en-GB" sz="1400" b="0" dirty="0">
                <a:solidFill>
                  <a:srgbClr val="173E61"/>
                </a:solidFill>
              </a:rPr>
              <a:t> Delivery Panel, </a:t>
            </a:r>
            <a:r>
              <a:rPr lang="en-GB" sz="1400" b="0" i="1" dirty="0">
                <a:solidFill>
                  <a:srgbClr val="173E61"/>
                </a:solidFill>
              </a:rPr>
              <a:t>Legal Statement on </a:t>
            </a:r>
            <a:r>
              <a:rPr lang="en-GB" sz="1400" b="0" i="1" dirty="0" err="1">
                <a:solidFill>
                  <a:srgbClr val="173E61"/>
                </a:solidFill>
              </a:rPr>
              <a:t>Cryptoassets</a:t>
            </a:r>
            <a:r>
              <a:rPr lang="en-GB" sz="1400" b="0" i="1" dirty="0">
                <a:solidFill>
                  <a:srgbClr val="173E61"/>
                </a:solidFill>
              </a:rPr>
              <a:t> and Smart Contracts</a:t>
            </a:r>
            <a:r>
              <a:rPr lang="en-GB" sz="1400" b="0" dirty="0">
                <a:solidFill>
                  <a:srgbClr val="173E61"/>
                </a:solidFill>
              </a:rPr>
              <a:t> (November 2019) [71]-[84]</a:t>
            </a:r>
          </a:p>
        </p:txBody>
      </p:sp>
      <p:sp>
        <p:nvSpPr>
          <p:cNvPr id="3" name="Title 2">
            <a:extLst>
              <a:ext uri="{FF2B5EF4-FFF2-40B4-BE49-F238E27FC236}">
                <a16:creationId xmlns:a16="http://schemas.microsoft.com/office/drawing/2014/main" id="{867CB241-FBEA-DF9F-5782-8218192FC601}"/>
              </a:ext>
            </a:extLst>
          </p:cNvPr>
          <p:cNvSpPr>
            <a:spLocks noGrp="1"/>
          </p:cNvSpPr>
          <p:nvPr>
            <p:ph type="title"/>
          </p:nvPr>
        </p:nvSpPr>
        <p:spPr/>
        <p:txBody>
          <a:bodyPr/>
          <a:lstStyle/>
          <a:p>
            <a:r>
              <a:rPr lang="en-US" dirty="0"/>
              <a:t>CRYPTOCURRENCY AS PROPERTY</a:t>
            </a:r>
          </a:p>
        </p:txBody>
      </p:sp>
    </p:spTree>
    <p:extLst>
      <p:ext uri="{BB962C8B-B14F-4D97-AF65-F5344CB8AC3E}">
        <p14:creationId xmlns:p14="http://schemas.microsoft.com/office/powerpoint/2010/main" val="3209464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955402-5D49-F992-8BAC-D1FA11F85230}"/>
              </a:ext>
            </a:extLst>
          </p:cNvPr>
          <p:cNvSpPr>
            <a:spLocks noGrp="1"/>
          </p:cNvSpPr>
          <p:nvPr>
            <p:ph sz="quarter" idx="11"/>
          </p:nvPr>
        </p:nvSpPr>
        <p:spPr>
          <a:xfrm>
            <a:off x="820737" y="1854497"/>
            <a:ext cx="10551600" cy="4287561"/>
          </a:xfrm>
        </p:spPr>
        <p:txBody>
          <a:bodyPr>
            <a:normAutofit/>
          </a:bodyPr>
          <a:lstStyle/>
          <a:p>
            <a:r>
              <a:rPr lang="en-US" dirty="0" err="1"/>
              <a:t>Vos’</a:t>
            </a:r>
            <a:r>
              <a:rPr lang="en-US" dirty="0"/>
              <a:t> Introductory Speech of UKJT’s Legal Statement on </a:t>
            </a:r>
            <a:r>
              <a:rPr lang="en-US" dirty="0" err="1"/>
              <a:t>Cryptoassets</a:t>
            </a:r>
            <a:r>
              <a:rPr lang="en-US" dirty="0"/>
              <a:t> and Smart Contracts, November 2019</a:t>
            </a:r>
          </a:p>
          <a:p>
            <a:pPr marL="285750" indent="-285750">
              <a:buFont typeface="Arial" panose="020B0604020202020204" pitchFamily="34" charset="0"/>
              <a:buChar char="•"/>
            </a:pPr>
            <a:r>
              <a:rPr lang="en-GB" sz="1500" b="0" dirty="0"/>
              <a:t>“</a:t>
            </a:r>
            <a:r>
              <a:rPr lang="en-GB" sz="1500" b="0" dirty="0" err="1"/>
              <a:t>Cryptoassets</a:t>
            </a:r>
            <a:r>
              <a:rPr lang="en-GB" sz="1500" b="0" dirty="0"/>
              <a:t>…come in all shapes and sizes…” </a:t>
            </a:r>
          </a:p>
          <a:p>
            <a:pPr marL="285750" indent="-285750">
              <a:buFont typeface="Arial" panose="020B0604020202020204" pitchFamily="34" charset="0"/>
              <a:buChar char="•"/>
            </a:pPr>
            <a:r>
              <a:rPr lang="en-GB" sz="1500" b="0" dirty="0"/>
              <a:t>“…in general terms, </a:t>
            </a:r>
            <a:r>
              <a:rPr lang="en-GB" sz="1500" b="0" dirty="0" err="1"/>
              <a:t>cryptoassets</a:t>
            </a:r>
            <a:r>
              <a:rPr lang="en-GB" sz="1500" b="0" dirty="0"/>
              <a:t> have all the legal indicia of property and are, as a matter of English legal principle to be treated as property.” </a:t>
            </a:r>
          </a:p>
          <a:p>
            <a:pPr marL="285750" indent="-285750">
              <a:buFont typeface="Arial" panose="020B0604020202020204" pitchFamily="34" charset="0"/>
              <a:buChar char="•"/>
            </a:pPr>
            <a:r>
              <a:rPr lang="en-GB" sz="1500" b="0" dirty="0"/>
              <a:t>“There are two primary reasons:</a:t>
            </a:r>
          </a:p>
          <a:p>
            <a:pPr lvl="3">
              <a:spcBef>
                <a:spcPts val="2000"/>
              </a:spcBef>
            </a:pPr>
            <a:r>
              <a:rPr lang="en-GB" sz="1500" dirty="0"/>
              <a:t>First, the novel features of some </a:t>
            </a:r>
            <a:r>
              <a:rPr lang="en-GB" sz="1500" dirty="0" err="1"/>
              <a:t>cryptoassets</a:t>
            </a:r>
            <a:r>
              <a:rPr lang="en-GB" sz="1500" dirty="0"/>
              <a:t>, such as intangibility, cryptographic authentication, use of a distributed transaction ledger, decentralisation, and rule by consensus, do not disqualify them from being property.</a:t>
            </a:r>
          </a:p>
          <a:p>
            <a:pPr lvl="3">
              <a:spcBef>
                <a:spcPts val="2000"/>
              </a:spcBef>
            </a:pPr>
            <a:r>
              <a:rPr lang="en-GB" sz="1500" dirty="0"/>
              <a:t>Secondly, they are not disqualified from being property either because they can be regarded as pure information, or because it might not be possible to classify them as being things in possession or things in action.”</a:t>
            </a:r>
          </a:p>
          <a:p>
            <a:pPr marL="0" indent="0">
              <a:buNone/>
            </a:pPr>
            <a:endParaRPr lang="en-GB" b="0" dirty="0"/>
          </a:p>
          <a:p>
            <a:endParaRPr lang="en-US" dirty="0"/>
          </a:p>
        </p:txBody>
      </p:sp>
      <p:sp>
        <p:nvSpPr>
          <p:cNvPr id="3" name="Title 2">
            <a:extLst>
              <a:ext uri="{FF2B5EF4-FFF2-40B4-BE49-F238E27FC236}">
                <a16:creationId xmlns:a16="http://schemas.microsoft.com/office/drawing/2014/main" id="{B0B23B66-7129-8270-6742-DD9456077528}"/>
              </a:ext>
            </a:extLst>
          </p:cNvPr>
          <p:cNvSpPr>
            <a:spLocks noGrp="1"/>
          </p:cNvSpPr>
          <p:nvPr>
            <p:ph type="title"/>
          </p:nvPr>
        </p:nvSpPr>
        <p:spPr/>
        <p:txBody>
          <a:bodyPr/>
          <a:lstStyle/>
          <a:p>
            <a:r>
              <a:rPr lang="en-US" dirty="0"/>
              <a:t>CRYPTOCURRENCY AS PROPERTY</a:t>
            </a:r>
          </a:p>
        </p:txBody>
      </p:sp>
    </p:spTree>
    <p:extLst>
      <p:ext uri="{BB962C8B-B14F-4D97-AF65-F5344CB8AC3E}">
        <p14:creationId xmlns:p14="http://schemas.microsoft.com/office/powerpoint/2010/main" val="2949393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F42C18-DFA5-2DEA-375A-13504C18D8DE}"/>
              </a:ext>
            </a:extLst>
          </p:cNvPr>
          <p:cNvSpPr>
            <a:spLocks noGrp="1"/>
          </p:cNvSpPr>
          <p:nvPr>
            <p:ph sz="quarter" idx="11"/>
          </p:nvPr>
        </p:nvSpPr>
        <p:spPr/>
        <p:txBody>
          <a:bodyPr>
            <a:normAutofit/>
          </a:bodyPr>
          <a:lstStyle/>
          <a:p>
            <a:r>
              <a:rPr lang="en-US" dirty="0"/>
              <a:t>Upheld at hearing for an interim injunction, i.e. ‘serious issue to be tried’</a:t>
            </a:r>
          </a:p>
          <a:p>
            <a:pPr marL="285750" indent="-285750">
              <a:buFont typeface="Arial" panose="020B0604020202020204" pitchFamily="34" charset="0"/>
              <a:buChar char="•"/>
            </a:pPr>
            <a:r>
              <a:rPr lang="en-US" b="0" dirty="0"/>
              <a:t>Status of BTC as property</a:t>
            </a:r>
          </a:p>
          <a:p>
            <a:pPr marL="573750" lvl="3" indent="-285750"/>
            <a:r>
              <a:rPr lang="en-GB" dirty="0">
                <a:latin typeface="+mj-lt"/>
                <a:ea typeface="Times New Roman" panose="02020603050405020304" pitchFamily="18" charset="0"/>
              </a:rPr>
              <a:t>Toma v Murray [2020] EWHC 2295 (Ch)</a:t>
            </a:r>
          </a:p>
          <a:p>
            <a:pPr marL="573750" lvl="3" indent="-285750"/>
            <a:r>
              <a:rPr lang="en-GB" dirty="0" err="1">
                <a:latin typeface="+mj-lt"/>
                <a:ea typeface="Times New Roman" panose="02020603050405020304" pitchFamily="18" charset="0"/>
              </a:rPr>
              <a:t>Danisz</a:t>
            </a:r>
            <a:r>
              <a:rPr lang="en-GB" dirty="0">
                <a:latin typeface="+mj-lt"/>
                <a:ea typeface="Times New Roman" panose="02020603050405020304" pitchFamily="18" charset="0"/>
              </a:rPr>
              <a:t> v Persons Unknown [2022] EWHC 280 (QB) </a:t>
            </a:r>
          </a:p>
          <a:p>
            <a:pPr marL="573750" lvl="3" indent="-285750"/>
            <a:r>
              <a:rPr lang="en-GB" dirty="0">
                <a:latin typeface="+mj-lt"/>
                <a:ea typeface="Times New Roman" panose="02020603050405020304" pitchFamily="18" charset="0"/>
              </a:rPr>
              <a:t>Tulip Trading Ltd v Bitcoin Association for BSV [2023] EWCA </a:t>
            </a:r>
            <a:r>
              <a:rPr lang="en-GB" dirty="0" err="1">
                <a:latin typeface="+mj-lt"/>
                <a:ea typeface="Times New Roman" panose="02020603050405020304" pitchFamily="18" charset="0"/>
              </a:rPr>
              <a:t>Civ</a:t>
            </a:r>
            <a:r>
              <a:rPr lang="en-GB" dirty="0">
                <a:latin typeface="+mj-lt"/>
                <a:ea typeface="Times New Roman" panose="02020603050405020304" pitchFamily="18" charset="0"/>
              </a:rPr>
              <a:t> 83 (</a:t>
            </a:r>
            <a:r>
              <a:rPr lang="en-GB" dirty="0" err="1">
                <a:latin typeface="+mj-lt"/>
                <a:ea typeface="Times New Roman" panose="02020603050405020304" pitchFamily="18" charset="0"/>
              </a:rPr>
              <a:t>Birss</a:t>
            </a:r>
            <a:r>
              <a:rPr lang="en-GB" dirty="0">
                <a:latin typeface="+mj-lt"/>
                <a:ea typeface="Times New Roman" panose="02020603050405020304" pitchFamily="18" charset="0"/>
              </a:rPr>
              <a:t> LJ leading)</a:t>
            </a:r>
          </a:p>
          <a:p>
            <a:pPr marL="573750" lvl="3" indent="-285750"/>
            <a:endParaRPr lang="en-GB" b="0" dirty="0">
              <a:latin typeface="+mj-lt"/>
            </a:endParaRPr>
          </a:p>
          <a:p>
            <a:pPr marL="285750" indent="-285750">
              <a:buFont typeface="Arial" panose="020B0604020202020204" pitchFamily="34" charset="0"/>
              <a:buChar char="•"/>
            </a:pPr>
            <a:r>
              <a:rPr lang="en-US" b="0" dirty="0"/>
              <a:t>Status of crypto tokens as property</a:t>
            </a:r>
          </a:p>
          <a:p>
            <a:pPr marL="573750" lvl="3" indent="-285750"/>
            <a:r>
              <a:rPr lang="en-GB" dirty="0">
                <a:latin typeface="+mj-lt"/>
              </a:rPr>
              <a:t>Zi Wang v Graham Darby [2021] EWHC 3054 (Comm) – </a:t>
            </a:r>
            <a:r>
              <a:rPr lang="en-GB" dirty="0" err="1">
                <a:latin typeface="+mj-lt"/>
              </a:rPr>
              <a:t>Tezos</a:t>
            </a:r>
            <a:r>
              <a:rPr lang="en-GB" dirty="0">
                <a:latin typeface="+mj-lt"/>
              </a:rPr>
              <a:t> &amp; BTC</a:t>
            </a:r>
          </a:p>
          <a:p>
            <a:pPr marL="573750" lvl="3" indent="-285750"/>
            <a:r>
              <a:rPr lang="en-GB" dirty="0">
                <a:latin typeface="+mj-lt"/>
              </a:rPr>
              <a:t>Osbourne v Persons Unknown [2022] EWHC 1021 (Comm) – NFTs</a:t>
            </a:r>
          </a:p>
          <a:p>
            <a:pPr marL="573750" lvl="3" indent="-285750"/>
            <a:r>
              <a:rPr lang="en-GB" dirty="0" err="1">
                <a:latin typeface="+mj-lt"/>
              </a:rPr>
              <a:t>Boonyaem</a:t>
            </a:r>
            <a:r>
              <a:rPr lang="en-GB" dirty="0">
                <a:latin typeface="+mj-lt"/>
              </a:rPr>
              <a:t> v Persons Unknown Category A &amp; </a:t>
            </a:r>
            <a:r>
              <a:rPr lang="en-GB" dirty="0" err="1">
                <a:latin typeface="+mj-lt"/>
              </a:rPr>
              <a:t>Ors</a:t>
            </a:r>
            <a:r>
              <a:rPr lang="en-GB" dirty="0">
                <a:latin typeface="+mj-lt"/>
              </a:rPr>
              <a:t> [2023] EWHC 3180 (Comm) – USDT Tether stablecoins</a:t>
            </a:r>
          </a:p>
          <a:p>
            <a:pPr marL="573750" lvl="3" indent="-285750"/>
            <a:endParaRPr lang="en-GB" dirty="0">
              <a:latin typeface="+mj-lt"/>
              <a:ea typeface="Times New Roman" panose="02020603050405020304" pitchFamily="18" charset="0"/>
            </a:endParaRPr>
          </a:p>
          <a:p>
            <a:pPr marL="573750" lvl="3" indent="-285750"/>
            <a:endParaRPr lang="en-US" b="0" dirty="0"/>
          </a:p>
        </p:txBody>
      </p:sp>
      <p:sp>
        <p:nvSpPr>
          <p:cNvPr id="3" name="Title 2">
            <a:extLst>
              <a:ext uri="{FF2B5EF4-FFF2-40B4-BE49-F238E27FC236}">
                <a16:creationId xmlns:a16="http://schemas.microsoft.com/office/drawing/2014/main" id="{BE1EFF71-54F3-D3D3-A76D-FBE193CBF2C9}"/>
              </a:ext>
            </a:extLst>
          </p:cNvPr>
          <p:cNvSpPr>
            <a:spLocks noGrp="1"/>
          </p:cNvSpPr>
          <p:nvPr>
            <p:ph type="title"/>
          </p:nvPr>
        </p:nvSpPr>
        <p:spPr/>
        <p:txBody>
          <a:bodyPr/>
          <a:lstStyle/>
          <a:p>
            <a:r>
              <a:rPr lang="en-US" dirty="0"/>
              <a:t>CRYPTOCURRENCY AS PROPERTY</a:t>
            </a:r>
          </a:p>
        </p:txBody>
      </p:sp>
    </p:spTree>
    <p:extLst>
      <p:ext uri="{BB962C8B-B14F-4D97-AF65-F5344CB8AC3E}">
        <p14:creationId xmlns:p14="http://schemas.microsoft.com/office/powerpoint/2010/main" val="4116394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7BBE06-5B9E-7923-83A6-960393ED47CA}"/>
              </a:ext>
            </a:extLst>
          </p:cNvPr>
          <p:cNvSpPr>
            <a:spLocks noGrp="1"/>
          </p:cNvSpPr>
          <p:nvPr>
            <p:ph sz="quarter" idx="11"/>
          </p:nvPr>
        </p:nvSpPr>
        <p:spPr/>
        <p:txBody>
          <a:bodyPr/>
          <a:lstStyle/>
          <a:p>
            <a:pPr marL="285750" indent="-285750">
              <a:buFont typeface="Arial" panose="020B0604020202020204" pitchFamily="34" charset="0"/>
              <a:buChar char="•"/>
            </a:pPr>
            <a:r>
              <a:rPr lang="en-GB" dirty="0">
                <a:effectLst/>
                <a:latin typeface="+mj-lt"/>
                <a:ea typeface="Times New Roman" panose="02020603050405020304" pitchFamily="18" charset="0"/>
              </a:rPr>
              <a:t>Unbroken line of court decisions establishing there is a serious issue to be tried</a:t>
            </a:r>
            <a:r>
              <a:rPr lang="en-GB" dirty="0">
                <a:effectLst/>
                <a:latin typeface="+mj-lt"/>
              </a:rPr>
              <a:t> as to the status of </a:t>
            </a:r>
            <a:r>
              <a:rPr lang="en-GB" dirty="0" err="1">
                <a:effectLst/>
                <a:latin typeface="+mj-lt"/>
              </a:rPr>
              <a:t>cryptoassets</a:t>
            </a:r>
            <a:r>
              <a:rPr lang="en-GB" dirty="0">
                <a:effectLst/>
                <a:latin typeface="+mj-lt"/>
              </a:rPr>
              <a:t> </a:t>
            </a:r>
          </a:p>
          <a:p>
            <a:pPr marL="285750" indent="-285750">
              <a:buFont typeface="Arial" panose="020B0604020202020204" pitchFamily="34" charset="0"/>
              <a:buChar char="•"/>
            </a:pPr>
            <a:r>
              <a:rPr lang="en-GB" dirty="0">
                <a:latin typeface="+mj-lt"/>
              </a:rPr>
              <a:t>N</a:t>
            </a:r>
            <a:r>
              <a:rPr lang="en-GB" dirty="0">
                <a:effectLst/>
                <a:latin typeface="+mj-lt"/>
              </a:rPr>
              <a:t>o final judgment</a:t>
            </a:r>
            <a:endParaRPr lang="en-GB" i="1" dirty="0">
              <a:latin typeface="+mj-lt"/>
            </a:endParaRPr>
          </a:p>
          <a:p>
            <a:pPr marL="285750" indent="-285750">
              <a:buFont typeface="Arial" panose="020B0604020202020204" pitchFamily="34" charset="0"/>
              <a:buChar char="•"/>
            </a:pPr>
            <a:r>
              <a:rPr lang="en-GB" dirty="0">
                <a:latin typeface="+mj-lt"/>
              </a:rPr>
              <a:t>Problem of intangible concepts not neatly fitting in traditional categories not unique to </a:t>
            </a:r>
            <a:r>
              <a:rPr lang="en-GB" dirty="0" err="1">
                <a:latin typeface="+mj-lt"/>
              </a:rPr>
              <a:t>cryptoassets</a:t>
            </a:r>
            <a:r>
              <a:rPr lang="en-GB" dirty="0">
                <a:latin typeface="+mj-lt"/>
              </a:rPr>
              <a:t>:</a:t>
            </a:r>
          </a:p>
          <a:p>
            <a:pPr marL="573750" lvl="3" indent="-285750"/>
            <a:r>
              <a:rPr lang="en-GB" dirty="0">
                <a:latin typeface="+mj-lt"/>
              </a:rPr>
              <a:t>Armstrong DLW GmbH v Winnington Networks Ltd </a:t>
            </a:r>
            <a:r>
              <a:rPr lang="pl-PL" dirty="0">
                <a:latin typeface="+mj-lt"/>
              </a:rPr>
              <a:t>[2012] EWHC 10 (</a:t>
            </a:r>
            <a:r>
              <a:rPr lang="pl-PL" dirty="0" err="1">
                <a:latin typeface="+mj-lt"/>
              </a:rPr>
              <a:t>Ch</a:t>
            </a:r>
            <a:r>
              <a:rPr lang="pl-PL" dirty="0">
                <a:latin typeface="+mj-lt"/>
              </a:rPr>
              <a:t>), [2013] </a:t>
            </a:r>
            <a:r>
              <a:rPr lang="pl-PL" dirty="0" err="1">
                <a:latin typeface="+mj-lt"/>
              </a:rPr>
              <a:t>Ch</a:t>
            </a:r>
            <a:r>
              <a:rPr lang="pl-PL" dirty="0">
                <a:latin typeface="+mj-lt"/>
              </a:rPr>
              <a:t> 156</a:t>
            </a:r>
            <a:r>
              <a:rPr lang="en-GB" dirty="0">
                <a:latin typeface="+mj-lt"/>
              </a:rPr>
              <a:t> [58], [94] (Stephen Morris QC)</a:t>
            </a:r>
          </a:p>
          <a:p>
            <a:pPr lvl="4" indent="0">
              <a:buNone/>
            </a:pPr>
            <a:r>
              <a:rPr lang="en-GB" dirty="0">
                <a:latin typeface="+mj-lt"/>
              </a:rPr>
              <a:t>	An EU emissions allowance could be intangible personal property (not necessarily a chose in action and not a chose in 	possession), meaning a proprietary claim could be brought.</a:t>
            </a:r>
          </a:p>
          <a:p>
            <a:pPr marL="573750" lvl="3" indent="-285750"/>
            <a:r>
              <a:rPr lang="en-GB" dirty="0">
                <a:latin typeface="+mj-lt"/>
              </a:rPr>
              <a:t>Your Response Ltd v </a:t>
            </a:r>
            <a:r>
              <a:rPr lang="en-GB" dirty="0" err="1">
                <a:latin typeface="+mj-lt"/>
              </a:rPr>
              <a:t>Datateam</a:t>
            </a:r>
            <a:r>
              <a:rPr lang="en-GB" dirty="0">
                <a:latin typeface="+mj-lt"/>
              </a:rPr>
              <a:t> Business Media Ltd</a:t>
            </a:r>
            <a:r>
              <a:rPr lang="en-GB" i="1" dirty="0">
                <a:latin typeface="+mj-lt"/>
              </a:rPr>
              <a:t> </a:t>
            </a:r>
            <a:r>
              <a:rPr lang="en-GB" dirty="0">
                <a:latin typeface="+mj-lt"/>
              </a:rPr>
              <a:t>[2014] EWCA </a:t>
            </a:r>
            <a:r>
              <a:rPr lang="en-GB" dirty="0" err="1">
                <a:latin typeface="+mj-lt"/>
              </a:rPr>
              <a:t>Civ</a:t>
            </a:r>
            <a:r>
              <a:rPr lang="en-GB" dirty="0">
                <a:latin typeface="+mj-lt"/>
              </a:rPr>
              <a:t> 281, [2015] QB 41 [42]</a:t>
            </a:r>
          </a:p>
          <a:p>
            <a:pPr lvl="3" indent="0">
              <a:buNone/>
            </a:pPr>
            <a:r>
              <a:rPr lang="en-GB" dirty="0">
                <a:latin typeface="+mj-lt"/>
              </a:rPr>
              <a:t>	Information cannot be treated as property</a:t>
            </a:r>
            <a:endParaRPr lang="en-US" dirty="0"/>
          </a:p>
          <a:p>
            <a:endParaRPr lang="en-US" dirty="0"/>
          </a:p>
        </p:txBody>
      </p:sp>
      <p:sp>
        <p:nvSpPr>
          <p:cNvPr id="3" name="Title 2">
            <a:extLst>
              <a:ext uri="{FF2B5EF4-FFF2-40B4-BE49-F238E27FC236}">
                <a16:creationId xmlns:a16="http://schemas.microsoft.com/office/drawing/2014/main" id="{16E6A0AE-1A3D-21D6-E3A2-46FF9E5096F1}"/>
              </a:ext>
            </a:extLst>
          </p:cNvPr>
          <p:cNvSpPr>
            <a:spLocks noGrp="1"/>
          </p:cNvSpPr>
          <p:nvPr>
            <p:ph type="title"/>
          </p:nvPr>
        </p:nvSpPr>
        <p:spPr/>
        <p:txBody>
          <a:bodyPr/>
          <a:lstStyle/>
          <a:p>
            <a:r>
              <a:rPr lang="en-US" dirty="0"/>
              <a:t>CRYPTOCURRENCY AS PROPERTY</a:t>
            </a:r>
          </a:p>
        </p:txBody>
      </p:sp>
    </p:spTree>
    <p:extLst>
      <p:ext uri="{BB962C8B-B14F-4D97-AF65-F5344CB8AC3E}">
        <p14:creationId xmlns:p14="http://schemas.microsoft.com/office/powerpoint/2010/main" val="833830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366F44-748A-8187-0A57-3AB4BECB0401}"/>
              </a:ext>
            </a:extLst>
          </p:cNvPr>
          <p:cNvSpPr>
            <a:spLocks noGrp="1"/>
          </p:cNvSpPr>
          <p:nvPr>
            <p:ph sz="quarter" idx="11"/>
          </p:nvPr>
        </p:nvSpPr>
        <p:spPr/>
        <p:txBody>
          <a:bodyPr>
            <a:normAutofit/>
          </a:bodyPr>
          <a:lstStyle/>
          <a:p>
            <a:pPr marL="0" lvl="0" indent="0" algn="just">
              <a:lnSpc>
                <a:spcPct val="150000"/>
              </a:lnSpc>
              <a:buNone/>
            </a:pPr>
            <a:r>
              <a:rPr lang="en-GB" sz="1400" b="1" dirty="0">
                <a:effectLst/>
                <a:latin typeface="+mj-lt"/>
                <a:ea typeface="Times New Roman" panose="02020603050405020304" pitchFamily="18" charset="0"/>
              </a:rPr>
              <a:t>Property (Digital Assets etc) Bill </a:t>
            </a:r>
            <a:r>
              <a:rPr lang="en-GB" sz="1400" dirty="0">
                <a:effectLst/>
                <a:latin typeface="+mj-lt"/>
                <a:ea typeface="Times New Roman" panose="02020603050405020304" pitchFamily="18" charset="0"/>
              </a:rPr>
              <a:t>- 11 September 2024. </a:t>
            </a:r>
          </a:p>
          <a:p>
            <a:pPr marL="0" lvl="0" indent="0" algn="just">
              <a:lnSpc>
                <a:spcPct val="150000"/>
              </a:lnSpc>
              <a:buNone/>
            </a:pPr>
            <a:r>
              <a:rPr lang="en-GB" b="0" dirty="0">
                <a:latin typeface="+mj-lt"/>
                <a:ea typeface="Times New Roman" panose="02020603050405020304" pitchFamily="18" charset="0"/>
              </a:rPr>
              <a:t>UK Govt website ‘hype’:</a:t>
            </a:r>
            <a:endParaRPr lang="en-GB" sz="1400" b="0" dirty="0">
              <a:effectLst/>
              <a:latin typeface="+mj-lt"/>
              <a:ea typeface="Times New Roman" panose="02020603050405020304" pitchFamily="18" charset="0"/>
            </a:endParaRPr>
          </a:p>
          <a:p>
            <a:pPr marL="285750" indent="-285750" algn="just">
              <a:lnSpc>
                <a:spcPct val="150000"/>
              </a:lnSpc>
              <a:buFont typeface="Arial" panose="020B0604020202020204" pitchFamily="34" charset="0"/>
              <a:buChar char="•"/>
            </a:pPr>
            <a:r>
              <a:rPr lang="en-GB" sz="1400" b="0" dirty="0">
                <a:effectLst/>
                <a:latin typeface="+mj-lt"/>
                <a:ea typeface="Times New Roman" panose="02020603050405020304" pitchFamily="18" charset="0"/>
              </a:rPr>
              <a:t>“For the first time in British history, digital holdings including cryptocurrency…can be considered as personal property under the law.”</a:t>
            </a:r>
          </a:p>
          <a:p>
            <a:pPr marL="285750" indent="-285750" algn="just">
              <a:lnSpc>
                <a:spcPct val="150000"/>
              </a:lnSpc>
              <a:buFont typeface="Arial" panose="020B0604020202020204" pitchFamily="34" charset="0"/>
              <a:buChar char="•"/>
            </a:pPr>
            <a:r>
              <a:rPr lang="en-GB" b="0" dirty="0">
                <a:latin typeface="+mj-lt"/>
                <a:ea typeface="Times New Roman" panose="02020603050405020304" pitchFamily="18" charset="0"/>
              </a:rPr>
              <a:t>“</a:t>
            </a:r>
            <a:r>
              <a:rPr lang="en-GB" sz="1400" b="0" dirty="0">
                <a:effectLst/>
                <a:latin typeface="+mj-lt"/>
                <a:ea typeface="Times New Roman" panose="02020603050405020304" pitchFamily="18" charset="0"/>
              </a:rPr>
              <a:t>Bill will…ensure Britain maintains its pole position in the emerging global crypto race by … recognising these assets in law.”</a:t>
            </a:r>
          </a:p>
          <a:p>
            <a:pPr marL="285750" indent="-285750" algn="just">
              <a:lnSpc>
                <a:spcPct val="150000"/>
              </a:lnSpc>
              <a:buFont typeface="Arial" panose="020B0604020202020204" pitchFamily="34" charset="0"/>
              <a:buChar char="•"/>
            </a:pPr>
            <a:r>
              <a:rPr lang="en-GB" sz="1400" b="0" dirty="0">
                <a:effectLst/>
                <a:latin typeface="+mj-lt"/>
                <a:ea typeface="Times New Roman" panose="02020603050405020304" pitchFamily="18" charset="0"/>
              </a:rPr>
              <a:t>“Previously, digital belongings were not definitively included – leaving owners in a legal grey area if their assets were interfered with.”</a:t>
            </a:r>
          </a:p>
          <a:p>
            <a:endParaRPr lang="en-US" dirty="0"/>
          </a:p>
        </p:txBody>
      </p:sp>
      <p:sp>
        <p:nvSpPr>
          <p:cNvPr id="3" name="Title 2">
            <a:extLst>
              <a:ext uri="{FF2B5EF4-FFF2-40B4-BE49-F238E27FC236}">
                <a16:creationId xmlns:a16="http://schemas.microsoft.com/office/drawing/2014/main" id="{00521A03-AFF9-FC5E-57D4-ECB5FBF0E942}"/>
              </a:ext>
            </a:extLst>
          </p:cNvPr>
          <p:cNvSpPr>
            <a:spLocks noGrp="1"/>
          </p:cNvSpPr>
          <p:nvPr>
            <p:ph type="title"/>
          </p:nvPr>
        </p:nvSpPr>
        <p:spPr/>
        <p:txBody>
          <a:bodyPr/>
          <a:lstStyle/>
          <a:p>
            <a:r>
              <a:rPr lang="en-US" dirty="0"/>
              <a:t>CRYPTOCURRENCY: THE NEW BILL</a:t>
            </a:r>
          </a:p>
        </p:txBody>
      </p:sp>
    </p:spTree>
    <p:extLst>
      <p:ext uri="{BB962C8B-B14F-4D97-AF65-F5344CB8AC3E}">
        <p14:creationId xmlns:p14="http://schemas.microsoft.com/office/powerpoint/2010/main" val="2934426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4AF3D9-91B4-481D-4530-5176EEC3C245}"/>
              </a:ext>
            </a:extLst>
          </p:cNvPr>
          <p:cNvSpPr>
            <a:spLocks noGrp="1"/>
          </p:cNvSpPr>
          <p:nvPr>
            <p:ph sz="quarter" idx="11"/>
          </p:nvPr>
        </p:nvSpPr>
        <p:spPr/>
        <p:txBody>
          <a:bodyPr>
            <a:normAutofit fontScale="70000" lnSpcReduction="20000"/>
          </a:bodyPr>
          <a:lstStyle/>
          <a:p>
            <a:pPr marL="360000" lvl="2" indent="0" algn="just">
              <a:lnSpc>
                <a:spcPct val="150000"/>
              </a:lnSpc>
              <a:buNone/>
            </a:pPr>
            <a:r>
              <a:rPr lang="en-GB" sz="2000" b="1" dirty="0">
                <a:ea typeface="Times New Roman" panose="02020603050405020304" pitchFamily="18" charset="0"/>
              </a:rPr>
              <a:t>Property (Digital Assets etc) Act 2024 </a:t>
            </a:r>
          </a:p>
          <a:p>
            <a:pPr marL="702900" lvl="2" indent="-342900" algn="just">
              <a:lnSpc>
                <a:spcPct val="150000"/>
              </a:lnSpc>
              <a:buFont typeface="+mj-lt"/>
              <a:buAutoNum type="arabicPeriod"/>
            </a:pPr>
            <a:r>
              <a:rPr lang="en-GB" sz="1900" b="1" dirty="0">
                <a:latin typeface="+mj-lt"/>
              </a:rPr>
              <a:t>Objects of personal property rights</a:t>
            </a:r>
          </a:p>
          <a:p>
            <a:pPr marL="0" indent="0">
              <a:lnSpc>
                <a:spcPct val="150000"/>
              </a:lnSpc>
              <a:buNone/>
            </a:pPr>
            <a:r>
              <a:rPr lang="en-GB" sz="1900" b="0" dirty="0">
                <a:effectLst/>
                <a:latin typeface="+mj-lt"/>
                <a:ea typeface="Times New Roman" panose="02020603050405020304" pitchFamily="18" charset="0"/>
              </a:rPr>
              <a:t>	A thing (including a thing that is digital or electronic in nature) is not prevented from being the object of 	personal property rights 	merely because it is neither—</a:t>
            </a:r>
          </a:p>
          <a:p>
            <a:pPr marL="0" indent="0" algn="just">
              <a:lnSpc>
                <a:spcPct val="150000"/>
              </a:lnSpc>
              <a:buNone/>
            </a:pPr>
            <a:r>
              <a:rPr lang="en-GB" sz="1900" b="0" dirty="0">
                <a:effectLst/>
                <a:latin typeface="+mj-lt"/>
                <a:ea typeface="Times New Roman" panose="02020603050405020304" pitchFamily="18" charset="0"/>
              </a:rPr>
              <a:t>		(a) a thing in possession, nor</a:t>
            </a:r>
          </a:p>
          <a:p>
            <a:pPr marL="0" indent="0" algn="just">
              <a:lnSpc>
                <a:spcPct val="150000"/>
              </a:lnSpc>
              <a:buNone/>
            </a:pPr>
            <a:r>
              <a:rPr lang="en-GB" sz="1900" b="0" dirty="0">
                <a:effectLst/>
                <a:latin typeface="+mj-lt"/>
                <a:ea typeface="Times New Roman" panose="02020603050405020304" pitchFamily="18" charset="0"/>
              </a:rPr>
              <a:t>		(b) a thing in action.</a:t>
            </a:r>
            <a:endParaRPr lang="en-GB" sz="1900" dirty="0">
              <a:effectLst/>
              <a:latin typeface="+mj-lt"/>
              <a:ea typeface="Times New Roman" panose="02020603050405020304" pitchFamily="18" charset="0"/>
            </a:endParaRPr>
          </a:p>
          <a:p>
            <a:pPr marL="702900" lvl="2" indent="-342900" algn="just">
              <a:lnSpc>
                <a:spcPct val="120000"/>
              </a:lnSpc>
              <a:buFont typeface="+mj-lt"/>
              <a:buAutoNum type="arabicPeriod" startAt="2"/>
            </a:pPr>
            <a:r>
              <a:rPr lang="en-GB" sz="1900" b="1" dirty="0">
                <a:latin typeface="+mj-lt"/>
              </a:rPr>
              <a:t>Extent, commencement and short title</a:t>
            </a:r>
            <a:endParaRPr lang="en-GB" sz="1900" dirty="0">
              <a:effectLst/>
              <a:latin typeface="+mj-lt"/>
              <a:ea typeface="Times New Roman" panose="02020603050405020304" pitchFamily="18" charset="0"/>
            </a:endParaRPr>
          </a:p>
          <a:p>
            <a:pPr marL="277200" indent="0">
              <a:lnSpc>
                <a:spcPct val="120000"/>
              </a:lnSpc>
              <a:buNone/>
            </a:pPr>
            <a:r>
              <a:rPr lang="en-GB" sz="1900" dirty="0">
                <a:effectLst/>
                <a:latin typeface="+mj-lt"/>
                <a:ea typeface="Times New Roman" panose="02020603050405020304" pitchFamily="18" charset="0"/>
              </a:rPr>
              <a:t>	</a:t>
            </a:r>
            <a:r>
              <a:rPr lang="en-GB" sz="1900" b="0" dirty="0">
                <a:effectLst/>
                <a:latin typeface="+mj-lt"/>
                <a:ea typeface="Times New Roman" panose="02020603050405020304" pitchFamily="18" charset="0"/>
              </a:rPr>
              <a:t>(1) This Act extends to England and Wales only.</a:t>
            </a:r>
          </a:p>
          <a:p>
            <a:pPr marL="277200" indent="0">
              <a:lnSpc>
                <a:spcPct val="120000"/>
              </a:lnSpc>
              <a:buNone/>
            </a:pPr>
            <a:r>
              <a:rPr lang="en-GB" sz="1900" b="0" dirty="0">
                <a:effectLst/>
                <a:latin typeface="+mj-lt"/>
                <a:ea typeface="Times New Roman" panose="02020603050405020304" pitchFamily="18" charset="0"/>
              </a:rPr>
              <a:t>	(2) This Act comes into force on the day on which it is passed.</a:t>
            </a:r>
          </a:p>
          <a:p>
            <a:pPr marL="277200" indent="0">
              <a:lnSpc>
                <a:spcPct val="120000"/>
              </a:lnSpc>
              <a:buNone/>
            </a:pPr>
            <a:r>
              <a:rPr lang="en-GB" sz="1900" b="0" dirty="0">
                <a:effectLst/>
                <a:latin typeface="+mj-lt"/>
                <a:ea typeface="Times New Roman" panose="02020603050405020304" pitchFamily="18" charset="0"/>
              </a:rPr>
              <a:t>	(3) This Act may be cited as the Property (Digital Assets etc) Act 2024.</a:t>
            </a:r>
          </a:p>
          <a:p>
            <a:endParaRPr lang="en-US" dirty="0"/>
          </a:p>
        </p:txBody>
      </p:sp>
      <p:sp>
        <p:nvSpPr>
          <p:cNvPr id="3" name="Title 2">
            <a:extLst>
              <a:ext uri="{FF2B5EF4-FFF2-40B4-BE49-F238E27FC236}">
                <a16:creationId xmlns:a16="http://schemas.microsoft.com/office/drawing/2014/main" id="{C60352F0-3DC1-ECCB-CB3B-26E203E09420}"/>
              </a:ext>
            </a:extLst>
          </p:cNvPr>
          <p:cNvSpPr>
            <a:spLocks noGrp="1"/>
          </p:cNvSpPr>
          <p:nvPr>
            <p:ph type="title"/>
          </p:nvPr>
        </p:nvSpPr>
        <p:spPr/>
        <p:txBody>
          <a:bodyPr/>
          <a:lstStyle/>
          <a:p>
            <a:r>
              <a:rPr lang="en-US" dirty="0"/>
              <a:t>CRYPTOCURRENCY: THE NEW BILL</a:t>
            </a:r>
          </a:p>
        </p:txBody>
      </p:sp>
      <p:pic>
        <p:nvPicPr>
          <p:cNvPr id="4" name="Picture 2" descr="Thing | Addams Family Wiki | Fandom">
            <a:extLst>
              <a:ext uri="{FF2B5EF4-FFF2-40B4-BE49-F238E27FC236}">
                <a16:creationId xmlns:a16="http://schemas.microsoft.com/office/drawing/2014/main" id="{08E572D6-0012-B588-1E10-DB99C092C4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7778" y="3113903"/>
            <a:ext cx="2043484" cy="306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69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7EBD41-269D-5BCB-604C-26857D939166}"/>
              </a:ext>
            </a:extLst>
          </p:cNvPr>
          <p:cNvSpPr>
            <a:spLocks noGrp="1"/>
          </p:cNvSpPr>
          <p:nvPr>
            <p:ph type="body" sz="quarter" idx="10"/>
          </p:nvPr>
        </p:nvSpPr>
        <p:spPr>
          <a:xfrm>
            <a:off x="822323" y="882074"/>
            <a:ext cx="10544400" cy="5480626"/>
          </a:xfrm>
        </p:spPr>
        <p:txBody>
          <a:bodyPr>
            <a:normAutofit fontScale="92500" lnSpcReduction="20000"/>
          </a:bodyPr>
          <a:lstStyle/>
          <a:p>
            <a:pPr lvl="1"/>
            <a:endParaRPr lang="en-GB" dirty="0"/>
          </a:p>
          <a:p>
            <a:pPr lvl="1"/>
            <a:endParaRPr lang="en-GB" dirty="0"/>
          </a:p>
          <a:p>
            <a:pPr lvl="1"/>
            <a:endParaRPr lang="en-GB" dirty="0"/>
          </a:p>
          <a:p>
            <a:pPr lvl="2"/>
            <a:endParaRPr lang="en-GB" sz="1800" dirty="0">
              <a:effectLst/>
              <a:latin typeface="Palatino Linotype" panose="02040502050505030304" pitchFamily="18" charset="0"/>
              <a:ea typeface="Calibri" panose="020F0502020204030204" pitchFamily="34" charset="0"/>
              <a:cs typeface="Times New Roman" panose="02020603050405020304" pitchFamily="18" charset="0"/>
            </a:endParaRPr>
          </a:p>
          <a:p>
            <a:pPr lvl="2"/>
            <a:endParaRPr lang="en-GB" sz="2400" dirty="0">
              <a:effectLst/>
              <a:latin typeface="Palatino Linotype" panose="02040502050505030304" pitchFamily="18" charset="0"/>
              <a:ea typeface="Calibri" panose="020F0502020204030204" pitchFamily="34" charset="0"/>
              <a:cs typeface="Times New Roman" panose="02020603050405020304" pitchFamily="18" charset="0"/>
            </a:endParaRPr>
          </a:p>
          <a:p>
            <a:pPr lvl="2"/>
            <a:endParaRPr lang="en-GB" sz="2400" dirty="0">
              <a:latin typeface="Palatino Linotype" panose="02040502050505030304" pitchFamily="18" charset="0"/>
              <a:ea typeface="Calibri" panose="020F0502020204030204" pitchFamily="34" charset="0"/>
              <a:cs typeface="Times New Roman" panose="02020603050405020304" pitchFamily="18" charset="0"/>
            </a:endParaRPr>
          </a:p>
          <a:p>
            <a:pPr lvl="2"/>
            <a:endParaRPr lang="en-GB" sz="2400" dirty="0">
              <a:effectLst/>
              <a:latin typeface="Palatino Linotype" panose="02040502050505030304" pitchFamily="18" charset="0"/>
              <a:ea typeface="Calibri" panose="020F0502020204030204" pitchFamily="34" charset="0"/>
              <a:cs typeface="Times New Roman" panose="02020603050405020304" pitchFamily="18" charset="0"/>
            </a:endParaRPr>
          </a:p>
          <a:p>
            <a:pPr lvl="2"/>
            <a:endParaRPr lang="en-GB" sz="2400" dirty="0">
              <a:effectLst/>
              <a:latin typeface="Palatino Linotype" panose="02040502050505030304" pitchFamily="18" charset="0"/>
              <a:ea typeface="Calibri" panose="020F0502020204030204" pitchFamily="34" charset="0"/>
              <a:cs typeface="Times New Roman" panose="02020603050405020304" pitchFamily="18" charset="0"/>
            </a:endParaRPr>
          </a:p>
          <a:p>
            <a:pPr lvl="2"/>
            <a:endParaRPr lang="en-GB" sz="2400" dirty="0">
              <a:effectLst/>
              <a:latin typeface="Palatino Linotype" panose="02040502050505030304" pitchFamily="18" charset="0"/>
              <a:ea typeface="Calibri" panose="020F0502020204030204" pitchFamily="34" charset="0"/>
              <a:cs typeface="Times New Roman" panose="02020603050405020304" pitchFamily="18" charset="0"/>
            </a:endParaRPr>
          </a:p>
          <a:p>
            <a:pPr lvl="2"/>
            <a:endParaRPr lang="en-GB" sz="2400" dirty="0">
              <a:effectLst/>
              <a:latin typeface="Palatino Linotype" panose="02040502050505030304" pitchFamily="18" charset="0"/>
              <a:ea typeface="Calibri" panose="020F0502020204030204" pitchFamily="34" charset="0"/>
              <a:cs typeface="Times New Roman" panose="02020603050405020304" pitchFamily="18" charset="0"/>
            </a:endParaRPr>
          </a:p>
          <a:p>
            <a:pPr lvl="2"/>
            <a:r>
              <a:rPr lang="en-GB" sz="2400" dirty="0">
                <a:effectLst/>
                <a:latin typeface="Palatino Linotype" panose="02040502050505030304" pitchFamily="18" charset="0"/>
                <a:ea typeface="Calibri" panose="020F0502020204030204" pitchFamily="34" charset="0"/>
                <a:cs typeface="Times New Roman" panose="02020603050405020304" pitchFamily="18" charset="0"/>
              </a:rPr>
              <a:t>Mark </a:t>
            </a:r>
            <a:r>
              <a:rPr lang="en-GB" sz="2400" dirty="0" err="1">
                <a:effectLst/>
                <a:latin typeface="Palatino Linotype" panose="02040502050505030304" pitchFamily="18" charset="0"/>
                <a:ea typeface="Calibri" panose="020F0502020204030204" pitchFamily="34" charset="0"/>
                <a:cs typeface="Times New Roman" panose="02020603050405020304" pitchFamily="18" charset="0"/>
              </a:rPr>
              <a:t>Hapgood</a:t>
            </a:r>
            <a:r>
              <a:rPr lang="en-GB" sz="2400" dirty="0">
                <a:effectLst/>
                <a:latin typeface="Palatino Linotype" panose="02040502050505030304" pitchFamily="18" charset="0"/>
                <a:ea typeface="Calibri" panose="020F0502020204030204" pitchFamily="34" charset="0"/>
                <a:cs typeface="Times New Roman" panose="02020603050405020304" pitchFamily="18" charset="0"/>
              </a:rPr>
              <a:t> QC</a:t>
            </a:r>
            <a:endParaRPr lang="en-GB" sz="2600" dirty="0"/>
          </a:p>
        </p:txBody>
      </p:sp>
      <p:pic>
        <p:nvPicPr>
          <p:cNvPr id="4" name="Picture 3" descr="A person in a suit and tie&#10;&#10;Description automatically generated">
            <a:extLst>
              <a:ext uri="{FF2B5EF4-FFF2-40B4-BE49-F238E27FC236}">
                <a16:creationId xmlns:a16="http://schemas.microsoft.com/office/drawing/2014/main" id="{DBFDF159-EAEC-B62C-A3B2-685FACD960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781" y="882074"/>
            <a:ext cx="6175948" cy="4739228"/>
          </a:xfrm>
          <a:prstGeom prst="rect">
            <a:avLst/>
          </a:prstGeom>
        </p:spPr>
      </p:pic>
    </p:spTree>
    <p:extLst>
      <p:ext uri="{BB962C8B-B14F-4D97-AF65-F5344CB8AC3E}">
        <p14:creationId xmlns:p14="http://schemas.microsoft.com/office/powerpoint/2010/main" val="2287301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AE98F5-2F91-78F7-D917-E4C215675680}"/>
              </a:ext>
            </a:extLst>
          </p:cNvPr>
          <p:cNvSpPr>
            <a:spLocks noGrp="1"/>
          </p:cNvSpPr>
          <p:nvPr>
            <p:ph sz="quarter" idx="11"/>
          </p:nvPr>
        </p:nvSpPr>
        <p:spPr/>
        <p:txBody>
          <a:bodyPr>
            <a:normAutofit/>
          </a:bodyPr>
          <a:lstStyle/>
          <a:p>
            <a:pPr marL="0" indent="0" algn="just">
              <a:lnSpc>
                <a:spcPct val="150000"/>
              </a:lnSpc>
              <a:buNone/>
            </a:pPr>
            <a:r>
              <a:rPr lang="en-GB" b="0" dirty="0">
                <a:latin typeface="+mj-lt"/>
                <a:ea typeface="Times New Roman" panose="02020603050405020304" pitchFamily="18" charset="0"/>
              </a:rPr>
              <a:t>“(1) </a:t>
            </a:r>
            <a:r>
              <a:rPr lang="en-GB" b="0" dirty="0">
                <a:effectLst/>
                <a:latin typeface="+mj-lt"/>
                <a:ea typeface="Times New Roman" panose="02020603050405020304" pitchFamily="18" charset="0"/>
              </a:rPr>
              <a:t>A thing (including a thing that is digital or electronic in nature) is not prevented from being the object of personal property rights </a:t>
            </a:r>
            <a:r>
              <a:rPr lang="en-GB" b="0" u="sng" dirty="0">
                <a:effectLst/>
                <a:latin typeface="+mj-lt"/>
                <a:ea typeface="Times New Roman" panose="02020603050405020304" pitchFamily="18" charset="0"/>
              </a:rPr>
              <a:t>merely because it is neither</a:t>
            </a:r>
            <a:r>
              <a:rPr lang="en-GB" b="0" dirty="0">
                <a:effectLst/>
                <a:latin typeface="+mj-lt"/>
                <a:ea typeface="Times New Roman" panose="02020603050405020304" pitchFamily="18" charset="0"/>
              </a:rPr>
              <a:t>—</a:t>
            </a:r>
          </a:p>
          <a:p>
            <a:pPr marL="0" indent="0" algn="just">
              <a:lnSpc>
                <a:spcPct val="150000"/>
              </a:lnSpc>
              <a:buNone/>
            </a:pPr>
            <a:r>
              <a:rPr lang="en-GB" b="0" dirty="0">
                <a:effectLst/>
                <a:latin typeface="+mj-lt"/>
                <a:ea typeface="Times New Roman" panose="02020603050405020304" pitchFamily="18" charset="0"/>
              </a:rPr>
              <a:t>(a) a thing in possession, nor</a:t>
            </a:r>
          </a:p>
          <a:p>
            <a:pPr marL="0" indent="0" algn="just">
              <a:lnSpc>
                <a:spcPct val="150000"/>
              </a:lnSpc>
              <a:buNone/>
            </a:pPr>
            <a:r>
              <a:rPr lang="en-GB" b="0" dirty="0">
                <a:effectLst/>
                <a:latin typeface="+mj-lt"/>
                <a:ea typeface="Times New Roman" panose="02020603050405020304" pitchFamily="18" charset="0"/>
              </a:rPr>
              <a:t>(b) a thing in action.”</a:t>
            </a:r>
          </a:p>
          <a:p>
            <a:pPr algn="just">
              <a:lnSpc>
                <a:spcPct val="150000"/>
              </a:lnSpc>
            </a:pPr>
            <a:r>
              <a:rPr lang="en-GB" u="sng" dirty="0">
                <a:latin typeface="+mj-lt"/>
                <a:ea typeface="Times New Roman" panose="02020603050405020304" pitchFamily="18" charset="0"/>
              </a:rPr>
              <a:t>Indicates </a:t>
            </a:r>
            <a:r>
              <a:rPr lang="en-GB" u="sng" dirty="0" err="1">
                <a:latin typeface="+mj-lt"/>
                <a:ea typeface="Times New Roman" panose="02020603050405020304" pitchFamily="18" charset="0"/>
              </a:rPr>
              <a:t>cryptoassets</a:t>
            </a:r>
            <a:r>
              <a:rPr lang="en-GB" u="sng" dirty="0">
                <a:latin typeface="+mj-lt"/>
                <a:ea typeface="Times New Roman" panose="02020603050405020304" pitchFamily="18" charset="0"/>
              </a:rPr>
              <a:t> are not ‘things in action’</a:t>
            </a:r>
            <a:endParaRPr lang="en-GB" dirty="0">
              <a:effectLst/>
              <a:latin typeface="+mj-lt"/>
              <a:ea typeface="Times New Roman" panose="02020603050405020304" pitchFamily="18" charset="0"/>
            </a:endParaRPr>
          </a:p>
          <a:p>
            <a:pPr marL="285750" lvl="1" indent="-285750">
              <a:buFont typeface="Arial" panose="020B0604020202020204" pitchFamily="34" charset="0"/>
              <a:buChar char="•"/>
            </a:pPr>
            <a:r>
              <a:rPr lang="en-US" dirty="0">
                <a:latin typeface="+mj-lt"/>
              </a:rPr>
              <a:t>Signals crypto not a ‘thing in action’ &amp; instead it is encompassed within a new third category (see Explanatory Notes to Bill, [7]).</a:t>
            </a:r>
          </a:p>
          <a:p>
            <a:pPr marL="285750" lvl="1" indent="-285750">
              <a:buFont typeface="Arial" panose="020B0604020202020204" pitchFamily="34" charset="0"/>
              <a:buChar char="•"/>
            </a:pPr>
            <a:r>
              <a:rPr lang="en-US" dirty="0">
                <a:latin typeface="+mj-lt"/>
              </a:rPr>
              <a:t>Not what caselaw hitherto suggested, rather that crypto </a:t>
            </a:r>
            <a:r>
              <a:rPr lang="en-US" i="1" dirty="0">
                <a:latin typeface="+mj-lt"/>
              </a:rPr>
              <a:t>might </a:t>
            </a:r>
            <a:r>
              <a:rPr lang="en-US" dirty="0">
                <a:latin typeface="+mj-lt"/>
              </a:rPr>
              <a:t>not fall within category of ‘thing in action’.</a:t>
            </a:r>
          </a:p>
          <a:p>
            <a:pPr marL="285750" lvl="1" indent="-285750">
              <a:buFont typeface="Arial" panose="020B0604020202020204" pitchFamily="34" charset="0"/>
              <a:buChar char="•"/>
            </a:pPr>
            <a:r>
              <a:rPr lang="en-US" dirty="0">
                <a:latin typeface="+mj-lt"/>
              </a:rPr>
              <a:t>So category of ‘things in action’ to be narrowly construed. C.f. jurisprudence supporting a flexible/ expansive interpretation in other contexts (</a:t>
            </a:r>
            <a:r>
              <a:rPr lang="en-US" dirty="0" err="1">
                <a:latin typeface="+mj-lt"/>
              </a:rPr>
              <a:t>eg</a:t>
            </a:r>
            <a:r>
              <a:rPr lang="en-US" dirty="0">
                <a:latin typeface="+mj-lt"/>
              </a:rPr>
              <a:t> </a:t>
            </a:r>
            <a:r>
              <a:rPr lang="en-US" i="1" dirty="0">
                <a:latin typeface="+mj-lt"/>
              </a:rPr>
              <a:t>Armstrong</a:t>
            </a:r>
            <a:r>
              <a:rPr lang="en-US" dirty="0">
                <a:latin typeface="+mj-lt"/>
              </a:rPr>
              <a:t> EU emissions case).</a:t>
            </a:r>
          </a:p>
          <a:p>
            <a:pPr marL="285750" lvl="1" indent="-285750">
              <a:buFont typeface="Arial" panose="020B0604020202020204" pitchFamily="34" charset="0"/>
              <a:buChar char="•"/>
            </a:pPr>
            <a:r>
              <a:rPr lang="en-US" dirty="0">
                <a:latin typeface="+mj-lt"/>
              </a:rPr>
              <a:t>Wide interpretation adopted elsewhere, e.g. in Singapore </a:t>
            </a:r>
            <a:r>
              <a:rPr lang="en-GB" i="1" dirty="0" err="1">
                <a:latin typeface="+mj-lt"/>
              </a:rPr>
              <a:t>ByBit</a:t>
            </a:r>
            <a:r>
              <a:rPr lang="en-GB" i="1" dirty="0">
                <a:latin typeface="+mj-lt"/>
              </a:rPr>
              <a:t> Fintech Ltd v Ho Kai Xin and others [2023] SGHC 199</a:t>
            </a:r>
            <a:r>
              <a:rPr lang="en-GB" dirty="0">
                <a:latin typeface="+mj-lt"/>
              </a:rPr>
              <a:t>.</a:t>
            </a:r>
            <a:endParaRPr lang="en-US" dirty="0">
              <a:latin typeface="+mj-lt"/>
            </a:endParaRPr>
          </a:p>
          <a:p>
            <a:endParaRPr lang="en-US" dirty="0"/>
          </a:p>
        </p:txBody>
      </p:sp>
      <p:sp>
        <p:nvSpPr>
          <p:cNvPr id="3" name="Title 2">
            <a:extLst>
              <a:ext uri="{FF2B5EF4-FFF2-40B4-BE49-F238E27FC236}">
                <a16:creationId xmlns:a16="http://schemas.microsoft.com/office/drawing/2014/main" id="{062D73E8-B765-27F5-A36A-8F22822A70A1}"/>
              </a:ext>
            </a:extLst>
          </p:cNvPr>
          <p:cNvSpPr>
            <a:spLocks noGrp="1"/>
          </p:cNvSpPr>
          <p:nvPr>
            <p:ph type="title"/>
          </p:nvPr>
        </p:nvSpPr>
        <p:spPr/>
        <p:txBody>
          <a:bodyPr/>
          <a:lstStyle/>
          <a:p>
            <a:r>
              <a:rPr lang="en-US" dirty="0"/>
              <a:t>analysis</a:t>
            </a:r>
          </a:p>
        </p:txBody>
      </p:sp>
    </p:spTree>
    <p:extLst>
      <p:ext uri="{BB962C8B-B14F-4D97-AF65-F5344CB8AC3E}">
        <p14:creationId xmlns:p14="http://schemas.microsoft.com/office/powerpoint/2010/main" val="2861673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C8CD6E-D69F-0A64-8917-1B281D791C6F}"/>
              </a:ext>
            </a:extLst>
          </p:cNvPr>
          <p:cNvSpPr>
            <a:spLocks noGrp="1"/>
          </p:cNvSpPr>
          <p:nvPr>
            <p:ph sz="quarter" idx="11"/>
          </p:nvPr>
        </p:nvSpPr>
        <p:spPr/>
        <p:txBody>
          <a:bodyPr>
            <a:normAutofit/>
          </a:bodyPr>
          <a:lstStyle/>
          <a:p>
            <a:pPr marL="0" indent="0" algn="just">
              <a:lnSpc>
                <a:spcPct val="150000"/>
              </a:lnSpc>
              <a:buNone/>
            </a:pPr>
            <a:r>
              <a:rPr lang="en-GB" b="0" dirty="0">
                <a:latin typeface="+mj-lt"/>
                <a:ea typeface="Times New Roman" panose="02020603050405020304" pitchFamily="18" charset="0"/>
              </a:rPr>
              <a:t>“(1) A thing (including a thing that is digital or electronic in nature) is not prevented from being the object of personal property rights merely because it is neither—</a:t>
            </a:r>
          </a:p>
          <a:p>
            <a:pPr marL="0" indent="0" algn="just">
              <a:lnSpc>
                <a:spcPct val="150000"/>
              </a:lnSpc>
              <a:buNone/>
            </a:pPr>
            <a:r>
              <a:rPr lang="en-GB" b="0" dirty="0">
                <a:latin typeface="+mj-lt"/>
                <a:ea typeface="Times New Roman" panose="02020603050405020304" pitchFamily="18" charset="0"/>
              </a:rPr>
              <a:t>(a) a thing in possession, nor</a:t>
            </a:r>
          </a:p>
          <a:p>
            <a:pPr marL="0" indent="0" algn="just">
              <a:lnSpc>
                <a:spcPct val="150000"/>
              </a:lnSpc>
              <a:buNone/>
            </a:pPr>
            <a:r>
              <a:rPr lang="en-GB" b="0" dirty="0">
                <a:latin typeface="+mj-lt"/>
                <a:ea typeface="Times New Roman" panose="02020603050405020304" pitchFamily="18" charset="0"/>
              </a:rPr>
              <a:t>(b) a thing in action.”</a:t>
            </a:r>
          </a:p>
          <a:p>
            <a:pPr algn="just">
              <a:lnSpc>
                <a:spcPct val="150000"/>
              </a:lnSpc>
            </a:pPr>
            <a:r>
              <a:rPr lang="en-US" u="sng" dirty="0"/>
              <a:t>Uncertainty</a:t>
            </a:r>
            <a:endParaRPr lang="en-GB" dirty="0">
              <a:latin typeface="+mj-lt"/>
              <a:ea typeface="Times New Roman" panose="02020603050405020304" pitchFamily="18" charset="0"/>
            </a:endParaRPr>
          </a:p>
          <a:p>
            <a:pPr marL="285750" indent="-285750">
              <a:buFont typeface="Arial" panose="020B0604020202020204" pitchFamily="34" charset="0"/>
              <a:buChar char="•"/>
            </a:pPr>
            <a:r>
              <a:rPr lang="en-US" b="0" dirty="0"/>
              <a:t>Third Category of personal property is entirely unclear, negatively defined by reference to ‘a thing in action’</a:t>
            </a:r>
          </a:p>
          <a:p>
            <a:pPr marL="285750" indent="-285750">
              <a:buFont typeface="Arial" panose="020B0604020202020204" pitchFamily="34" charset="0"/>
              <a:buChar char="•"/>
            </a:pPr>
            <a:r>
              <a:rPr lang="en-US" sz="1400" b="0" dirty="0"/>
              <a:t>As a new category, it will not benefit from existing proprietary rules of English law for ‘things in action’ (or sub-categories of the same)</a:t>
            </a:r>
          </a:p>
          <a:p>
            <a:endParaRPr lang="en-US" dirty="0"/>
          </a:p>
          <a:p>
            <a:endParaRPr lang="en-US" dirty="0"/>
          </a:p>
        </p:txBody>
      </p:sp>
      <p:sp>
        <p:nvSpPr>
          <p:cNvPr id="3" name="Title 2">
            <a:extLst>
              <a:ext uri="{FF2B5EF4-FFF2-40B4-BE49-F238E27FC236}">
                <a16:creationId xmlns:a16="http://schemas.microsoft.com/office/drawing/2014/main" id="{90DA7794-3332-FC74-C3B0-7A0B277143BD}"/>
              </a:ext>
            </a:extLst>
          </p:cNvPr>
          <p:cNvSpPr>
            <a:spLocks noGrp="1"/>
          </p:cNvSpPr>
          <p:nvPr>
            <p:ph type="title"/>
          </p:nvPr>
        </p:nvSpPr>
        <p:spPr/>
        <p:txBody>
          <a:bodyPr/>
          <a:lstStyle/>
          <a:p>
            <a:r>
              <a:rPr lang="en-US" dirty="0"/>
              <a:t>ANALYSIS</a:t>
            </a:r>
          </a:p>
        </p:txBody>
      </p:sp>
    </p:spTree>
    <p:extLst>
      <p:ext uri="{BB962C8B-B14F-4D97-AF65-F5344CB8AC3E}">
        <p14:creationId xmlns:p14="http://schemas.microsoft.com/office/powerpoint/2010/main" val="1477236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046305-2334-3656-AA4A-EFA7EED37588}"/>
              </a:ext>
            </a:extLst>
          </p:cNvPr>
          <p:cNvSpPr>
            <a:spLocks noGrp="1"/>
          </p:cNvSpPr>
          <p:nvPr>
            <p:ph sz="quarter" idx="11"/>
          </p:nvPr>
        </p:nvSpPr>
        <p:spPr/>
        <p:txBody>
          <a:bodyPr/>
          <a:lstStyle/>
          <a:p>
            <a:pPr marL="48600" indent="0" algn="just">
              <a:lnSpc>
                <a:spcPct val="150000"/>
              </a:lnSpc>
              <a:buNone/>
            </a:pPr>
            <a:r>
              <a:rPr lang="en-GB" b="0" dirty="0">
                <a:effectLst/>
                <a:latin typeface="+mj-lt"/>
                <a:ea typeface="Times New Roman" panose="02020603050405020304" pitchFamily="18" charset="0"/>
              </a:rPr>
              <a:t>“(1) A thing (including a thing that is digital or electronic in nature) is </a:t>
            </a:r>
            <a:r>
              <a:rPr lang="en-GB" b="0" strike="sngStrike" dirty="0">
                <a:solidFill>
                  <a:srgbClr val="FF0000"/>
                </a:solidFill>
                <a:effectLst/>
                <a:latin typeface="+mj-lt"/>
                <a:ea typeface="Times New Roman" panose="02020603050405020304" pitchFamily="18" charset="0"/>
              </a:rPr>
              <a:t>not prevented from </a:t>
            </a:r>
            <a:r>
              <a:rPr lang="en-GB" b="0" dirty="0">
                <a:solidFill>
                  <a:srgbClr val="00B050"/>
                </a:solidFill>
                <a:effectLst/>
                <a:latin typeface="+mj-lt"/>
                <a:ea typeface="Times New Roman" panose="02020603050405020304" pitchFamily="18" charset="0"/>
              </a:rPr>
              <a:t>capable</a:t>
            </a:r>
            <a:r>
              <a:rPr lang="en-GB" b="0" dirty="0">
                <a:effectLst/>
                <a:latin typeface="+mj-lt"/>
                <a:ea typeface="Times New Roman" panose="02020603050405020304" pitchFamily="18" charset="0"/>
              </a:rPr>
              <a:t> </a:t>
            </a:r>
            <a:r>
              <a:rPr lang="en-GB" b="0" dirty="0">
                <a:solidFill>
                  <a:srgbClr val="00B050"/>
                </a:solidFill>
                <a:effectLst/>
                <a:latin typeface="+mj-lt"/>
                <a:ea typeface="Times New Roman" panose="02020603050405020304" pitchFamily="18" charset="0"/>
              </a:rPr>
              <a:t>of</a:t>
            </a:r>
            <a:r>
              <a:rPr lang="en-GB" b="0" dirty="0">
                <a:effectLst/>
                <a:latin typeface="+mj-lt"/>
                <a:ea typeface="Times New Roman" panose="02020603050405020304" pitchFamily="18" charset="0"/>
              </a:rPr>
              <a:t> being the object of personal property rights </a:t>
            </a:r>
            <a:r>
              <a:rPr lang="en-GB" b="0" strike="sngStrike" dirty="0">
                <a:solidFill>
                  <a:srgbClr val="FF0000"/>
                </a:solidFill>
                <a:effectLst/>
                <a:latin typeface="+mj-lt"/>
                <a:ea typeface="Times New Roman" panose="02020603050405020304" pitchFamily="18" charset="0"/>
              </a:rPr>
              <a:t>merely because </a:t>
            </a:r>
            <a:r>
              <a:rPr lang="en-GB" b="0" dirty="0">
                <a:solidFill>
                  <a:srgbClr val="00B050"/>
                </a:solidFill>
                <a:effectLst/>
                <a:latin typeface="+mj-lt"/>
                <a:ea typeface="Times New Roman" panose="02020603050405020304" pitchFamily="18" charset="0"/>
              </a:rPr>
              <a:t>even if </a:t>
            </a:r>
            <a:r>
              <a:rPr lang="en-GB" b="0" dirty="0">
                <a:effectLst/>
                <a:latin typeface="+mj-lt"/>
                <a:ea typeface="Times New Roman" panose="02020603050405020304" pitchFamily="18" charset="0"/>
              </a:rPr>
              <a:t>it is neither –</a:t>
            </a:r>
          </a:p>
          <a:p>
            <a:pPr marL="48600" indent="0" algn="just">
              <a:lnSpc>
                <a:spcPct val="150000"/>
              </a:lnSpc>
              <a:buNone/>
            </a:pPr>
            <a:r>
              <a:rPr lang="en-GB" b="0" dirty="0">
                <a:effectLst/>
                <a:latin typeface="+mj-lt"/>
                <a:ea typeface="Times New Roman" panose="02020603050405020304" pitchFamily="18" charset="0"/>
              </a:rPr>
              <a:t>a)   </a:t>
            </a:r>
            <a:r>
              <a:rPr lang="en-GB" b="0" strike="sngStrike" dirty="0">
                <a:solidFill>
                  <a:srgbClr val="FF0000"/>
                </a:solidFill>
                <a:latin typeface="+mj-lt"/>
                <a:ea typeface="Times New Roman" panose="02020603050405020304" pitchFamily="18" charset="0"/>
              </a:rPr>
              <a:t>a thing in possession</a:t>
            </a:r>
            <a:r>
              <a:rPr lang="en-GB" b="0" dirty="0">
                <a:solidFill>
                  <a:srgbClr val="FF0000"/>
                </a:solidFill>
                <a:effectLst/>
                <a:latin typeface="+mj-lt"/>
                <a:ea typeface="Times New Roman" panose="02020603050405020304" pitchFamily="18" charset="0"/>
              </a:rPr>
              <a:t> </a:t>
            </a:r>
            <a:r>
              <a:rPr lang="en-GB" b="0" dirty="0">
                <a:solidFill>
                  <a:srgbClr val="00B050"/>
                </a:solidFill>
                <a:effectLst/>
                <a:latin typeface="+mj-lt"/>
                <a:ea typeface="Times New Roman" panose="02020603050405020304" pitchFamily="18" charset="0"/>
              </a:rPr>
              <a:t>capable of possession</a:t>
            </a:r>
            <a:r>
              <a:rPr lang="en-GB" b="0" dirty="0">
                <a:effectLst/>
                <a:latin typeface="+mj-lt"/>
                <a:ea typeface="Times New Roman" panose="02020603050405020304" pitchFamily="18" charset="0"/>
              </a:rPr>
              <a:t>, nor</a:t>
            </a:r>
          </a:p>
          <a:p>
            <a:pPr marL="48600" indent="0" algn="just">
              <a:lnSpc>
                <a:spcPct val="150000"/>
              </a:lnSpc>
              <a:buNone/>
            </a:pPr>
            <a:r>
              <a:rPr lang="en-GB" b="0" dirty="0">
                <a:effectLst/>
                <a:latin typeface="+mj-lt"/>
                <a:ea typeface="Times New Roman" panose="02020603050405020304" pitchFamily="18" charset="0"/>
              </a:rPr>
              <a:t>b)  </a:t>
            </a:r>
            <a:r>
              <a:rPr lang="en-GB" b="0" strike="sngStrike" dirty="0">
                <a:solidFill>
                  <a:srgbClr val="FF0000"/>
                </a:solidFill>
                <a:latin typeface="+mj-lt"/>
                <a:ea typeface="Times New Roman" panose="02020603050405020304" pitchFamily="18" charset="0"/>
              </a:rPr>
              <a:t> a thing in action </a:t>
            </a:r>
            <a:r>
              <a:rPr lang="en-GB" b="0" dirty="0">
                <a:solidFill>
                  <a:srgbClr val="FF0000"/>
                </a:solidFill>
                <a:effectLst/>
                <a:latin typeface="+mj-lt"/>
                <a:ea typeface="Times New Roman" panose="02020603050405020304" pitchFamily="18" charset="0"/>
              </a:rPr>
              <a:t> </a:t>
            </a:r>
            <a:r>
              <a:rPr lang="en-GB" b="0" dirty="0">
                <a:solidFill>
                  <a:srgbClr val="00B050"/>
                </a:solidFill>
                <a:effectLst/>
                <a:latin typeface="+mj-lt"/>
                <a:ea typeface="Times New Roman" panose="02020603050405020304" pitchFamily="18" charset="0"/>
              </a:rPr>
              <a:t>a right that may only be claimed or enforced by legal action or proceedings against another person or persons."</a:t>
            </a:r>
          </a:p>
          <a:p>
            <a:pPr marL="0" indent="0">
              <a:buNone/>
            </a:pPr>
            <a:endParaRPr lang="en-US" dirty="0">
              <a:solidFill>
                <a:srgbClr val="00B050"/>
              </a:solidFill>
            </a:endParaRPr>
          </a:p>
          <a:p>
            <a:pPr marL="285750" indent="-285750">
              <a:buFont typeface="Arial" panose="020B0604020202020204" pitchFamily="34" charset="0"/>
              <a:buChar char="•"/>
            </a:pPr>
            <a:r>
              <a:rPr lang="en-US" dirty="0"/>
              <a:t>Avoids negative consequences:</a:t>
            </a:r>
          </a:p>
          <a:p>
            <a:pPr marL="573750" lvl="3" indent="-285750"/>
            <a:r>
              <a:rPr lang="en-US" dirty="0"/>
              <a:t>Avoids the Bill overreaching its stated aim</a:t>
            </a:r>
          </a:p>
          <a:p>
            <a:pPr marL="573750" lvl="3" indent="-285750"/>
            <a:r>
              <a:rPr lang="en-US" dirty="0"/>
              <a:t>Open to the courts to determine each </a:t>
            </a:r>
            <a:r>
              <a:rPr lang="en-US" dirty="0" err="1"/>
              <a:t>cryptoasset</a:t>
            </a:r>
            <a:r>
              <a:rPr lang="en-US" dirty="0"/>
              <a:t> individually &amp; decide if it is a ‘thing in possession’ or not &amp; whether that category should be widely construed</a:t>
            </a:r>
          </a:p>
          <a:p>
            <a:pPr marL="573750" lvl="3" indent="-285750"/>
            <a:r>
              <a:rPr lang="en-US" dirty="0"/>
              <a:t>Does not propagate ambiguity</a:t>
            </a:r>
          </a:p>
          <a:p>
            <a:endParaRPr lang="en-US" dirty="0"/>
          </a:p>
        </p:txBody>
      </p:sp>
      <p:sp>
        <p:nvSpPr>
          <p:cNvPr id="3" name="Title 2">
            <a:extLst>
              <a:ext uri="{FF2B5EF4-FFF2-40B4-BE49-F238E27FC236}">
                <a16:creationId xmlns:a16="http://schemas.microsoft.com/office/drawing/2014/main" id="{DF01C61B-D21E-1E05-A43B-F2A760187470}"/>
              </a:ext>
            </a:extLst>
          </p:cNvPr>
          <p:cNvSpPr>
            <a:spLocks noGrp="1"/>
          </p:cNvSpPr>
          <p:nvPr>
            <p:ph type="title"/>
          </p:nvPr>
        </p:nvSpPr>
        <p:spPr/>
        <p:txBody>
          <a:bodyPr/>
          <a:lstStyle/>
          <a:p>
            <a:r>
              <a:rPr lang="en-US" dirty="0"/>
              <a:t>PROPOSED RE-WORDING</a:t>
            </a:r>
          </a:p>
        </p:txBody>
      </p:sp>
    </p:spTree>
    <p:extLst>
      <p:ext uri="{BB962C8B-B14F-4D97-AF65-F5344CB8AC3E}">
        <p14:creationId xmlns:p14="http://schemas.microsoft.com/office/powerpoint/2010/main" val="340821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84D2B9-7CBE-CBE4-E2DF-00D992F8942B}"/>
              </a:ext>
            </a:extLst>
          </p:cNvPr>
          <p:cNvSpPr>
            <a:spLocks noGrp="1"/>
          </p:cNvSpPr>
          <p:nvPr>
            <p:ph sz="quarter" idx="11"/>
          </p:nvPr>
        </p:nvSpPr>
        <p:spPr/>
        <p:txBody>
          <a:bodyPr/>
          <a:lstStyle/>
          <a:p>
            <a:pPr marL="285750" indent="-285750">
              <a:buFont typeface="Arial" panose="020B0604020202020204" pitchFamily="34" charset="0"/>
              <a:buChar char="•"/>
            </a:pPr>
            <a:r>
              <a:rPr lang="en-US" sz="1400" b="0" dirty="0"/>
              <a:t>Debate as to the status of crypto as property endures</a:t>
            </a:r>
          </a:p>
          <a:p>
            <a:pPr marL="285750" indent="-285750">
              <a:buFont typeface="Arial" panose="020B0604020202020204" pitchFamily="34" charset="0"/>
              <a:buChar char="•"/>
            </a:pPr>
            <a:r>
              <a:rPr lang="en-US" sz="1400" b="0" dirty="0"/>
              <a:t>Grey areas persist in spite of the new proposed Digital Assets</a:t>
            </a:r>
          </a:p>
          <a:p>
            <a:pPr marL="285750" indent="-285750">
              <a:buFont typeface="Arial" panose="020B0604020202020204" pitchFamily="34" charset="0"/>
              <a:buChar char="•"/>
            </a:pPr>
            <a:r>
              <a:rPr lang="en-US" sz="1400" b="0" dirty="0"/>
              <a:t>Current wording of the Bill appears to overreach, invoke ambiguity &amp; yet be overly prescriptive</a:t>
            </a:r>
          </a:p>
          <a:p>
            <a:pPr marL="285750" indent="-285750">
              <a:buFont typeface="Arial" panose="020B0604020202020204" pitchFamily="34" charset="0"/>
              <a:buChar char="•"/>
            </a:pPr>
            <a:r>
              <a:rPr lang="en-US" sz="1400" b="0" dirty="0"/>
              <a:t>Tweaking the wording could alleviate these concerns</a:t>
            </a:r>
          </a:p>
        </p:txBody>
      </p:sp>
      <p:sp>
        <p:nvSpPr>
          <p:cNvPr id="3" name="Title 2">
            <a:extLst>
              <a:ext uri="{FF2B5EF4-FFF2-40B4-BE49-F238E27FC236}">
                <a16:creationId xmlns:a16="http://schemas.microsoft.com/office/drawing/2014/main" id="{E4D46B97-4078-8280-863D-CB051054A132}"/>
              </a:ext>
            </a:extLst>
          </p:cNvPr>
          <p:cNvSpPr>
            <a:spLocks noGrp="1"/>
          </p:cNvSpPr>
          <p:nvPr>
            <p:ph type="title"/>
          </p:nvPr>
        </p:nvSpPr>
        <p:spPr/>
        <p:txBody>
          <a:bodyPr/>
          <a:lstStyle/>
          <a:p>
            <a:r>
              <a:rPr lang="en-GB" dirty="0"/>
              <a:t>CONCLUSION</a:t>
            </a:r>
          </a:p>
        </p:txBody>
      </p:sp>
    </p:spTree>
    <p:extLst>
      <p:ext uri="{BB962C8B-B14F-4D97-AF65-F5344CB8AC3E}">
        <p14:creationId xmlns:p14="http://schemas.microsoft.com/office/powerpoint/2010/main" val="1254572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E5B13C-D7A1-1A2B-CA1D-4D42228AC05C}"/>
              </a:ext>
            </a:extLst>
          </p:cNvPr>
          <p:cNvSpPr>
            <a:spLocks noGrp="1"/>
          </p:cNvSpPr>
          <p:nvPr>
            <p:ph sz="quarter" idx="11"/>
          </p:nvPr>
        </p:nvSpPr>
        <p:spPr/>
        <p:txBody>
          <a:bodyPr/>
          <a:lstStyle/>
          <a:p>
            <a:r>
              <a:rPr lang="en-US" u="sng" dirty="0"/>
              <a:t>The claim </a:t>
            </a:r>
          </a:p>
          <a:p>
            <a:pPr marL="285750" indent="-285750">
              <a:buFontTx/>
              <a:buChar char="-"/>
            </a:pPr>
            <a:r>
              <a:rPr lang="en-US" b="0" dirty="0"/>
              <a:t>Class action brought on behalf of all UK based investors of Bitcoin Satoshi Vision (“BSV”). </a:t>
            </a:r>
          </a:p>
          <a:p>
            <a:pPr marL="285750" indent="-285750">
              <a:buFontTx/>
              <a:buChar char="-"/>
            </a:pPr>
            <a:r>
              <a:rPr lang="en-US" b="0" dirty="0"/>
              <a:t>BSV is advocated for by Dr Craig Wright, who has claimed to be Satoshi Nakamoto, the pseudonymous creator of Bitcoin. That claim has now been discredited: </a:t>
            </a:r>
            <a:r>
              <a:rPr lang="en-US" b="0" i="1" dirty="0"/>
              <a:t>Crypto Open Patent Alliance v Craig Steven Wright</a:t>
            </a:r>
            <a:r>
              <a:rPr lang="en-US" b="0" dirty="0"/>
              <a:t> [2024] EWHC 1198 (Ch) (Mellor J). </a:t>
            </a:r>
          </a:p>
          <a:p>
            <a:pPr marL="285750" indent="-285750">
              <a:buFontTx/>
              <a:buChar char="-"/>
            </a:pPr>
            <a:r>
              <a:rPr lang="en-US" b="0" dirty="0"/>
              <a:t>In light of Dr Wright’s claims, BSV was subject to industry controversy, and in April 2019 various cryptocurrency exchanges posted tweets denouncing Dr Wright as a fraud, and announced an intention to delist BSV, which they then did. </a:t>
            </a:r>
          </a:p>
          <a:p>
            <a:pPr marL="285750" indent="-285750">
              <a:buFontTx/>
              <a:buChar char="-"/>
            </a:pPr>
            <a:r>
              <a:rPr lang="en-US" b="0" dirty="0"/>
              <a:t>The Class Representative contends that this delisting process was unlawful and anticompetitive, and that the value of the BSV invested has fallen as a result. </a:t>
            </a:r>
          </a:p>
        </p:txBody>
      </p:sp>
      <p:sp>
        <p:nvSpPr>
          <p:cNvPr id="3" name="Title 2">
            <a:extLst>
              <a:ext uri="{FF2B5EF4-FFF2-40B4-BE49-F238E27FC236}">
                <a16:creationId xmlns:a16="http://schemas.microsoft.com/office/drawing/2014/main" id="{656C3E26-4CB3-E19F-1979-FE8BBCE528CF}"/>
              </a:ext>
            </a:extLst>
          </p:cNvPr>
          <p:cNvSpPr>
            <a:spLocks noGrp="1"/>
          </p:cNvSpPr>
          <p:nvPr>
            <p:ph type="title"/>
          </p:nvPr>
        </p:nvSpPr>
        <p:spPr/>
        <p:txBody>
          <a:bodyPr/>
          <a:lstStyle/>
          <a:p>
            <a:r>
              <a:rPr lang="en-US" dirty="0"/>
              <a:t>BSV claims limited v </a:t>
            </a:r>
            <a:r>
              <a:rPr lang="en-US" dirty="0" err="1"/>
              <a:t>bittylicious</a:t>
            </a:r>
            <a:r>
              <a:rPr lang="en-US" dirty="0"/>
              <a:t> and others [2024] cat 48 </a:t>
            </a:r>
            <a:endParaRPr lang="en-US" dirty="0">
              <a:highlight>
                <a:srgbClr val="FF00FF"/>
              </a:highlight>
            </a:endParaRPr>
          </a:p>
        </p:txBody>
      </p:sp>
    </p:spTree>
    <p:extLst>
      <p:ext uri="{BB962C8B-B14F-4D97-AF65-F5344CB8AC3E}">
        <p14:creationId xmlns:p14="http://schemas.microsoft.com/office/powerpoint/2010/main" val="697570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177130-9532-DB2D-CD86-C725E49A7BBF}"/>
              </a:ext>
            </a:extLst>
          </p:cNvPr>
          <p:cNvSpPr>
            <a:spLocks noGrp="1"/>
          </p:cNvSpPr>
          <p:nvPr>
            <p:ph sz="quarter" idx="11"/>
          </p:nvPr>
        </p:nvSpPr>
        <p:spPr/>
        <p:txBody>
          <a:bodyPr/>
          <a:lstStyle/>
          <a:p>
            <a:pPr marL="285750" indent="-285750">
              <a:buFontTx/>
              <a:buChar char="-"/>
            </a:pPr>
            <a:r>
              <a:rPr lang="en-US" b="0" dirty="0"/>
              <a:t>There are 3 sub-classes: </a:t>
            </a:r>
          </a:p>
          <a:p>
            <a:pPr marL="400050" indent="-400050">
              <a:buAutoNum type="romanLcParenBoth"/>
            </a:pPr>
            <a:r>
              <a:rPr lang="en-US" b="0" dirty="0"/>
              <a:t>Those who did sell their BSV following the delisting, for whom damages is claimed as the price differential at the point of sale (Sub-Class A); </a:t>
            </a:r>
          </a:p>
          <a:p>
            <a:pPr marL="400050" indent="-400050">
              <a:buAutoNum type="romanLcParenBoth"/>
            </a:pPr>
            <a:r>
              <a:rPr lang="en-US" b="0" dirty="0"/>
              <a:t>Those who did not sell their BSV following the delisting, for whom damages is claimed by reference to a lost opportunity for BSV to become a major cryptocurrency, referred to in the claim as a ‘foregone growth effect’ (Sub-Class B); and </a:t>
            </a:r>
          </a:p>
          <a:p>
            <a:pPr marL="400050" indent="-400050">
              <a:buAutoNum type="romanLcParenBoth"/>
            </a:pPr>
            <a:r>
              <a:rPr lang="en-US" b="0" dirty="0"/>
              <a:t>Those who held BSV in </a:t>
            </a:r>
            <a:r>
              <a:rPr lang="en-US" b="0" dirty="0" err="1"/>
              <a:t>Binance</a:t>
            </a:r>
            <a:r>
              <a:rPr lang="en-US" b="0" dirty="0"/>
              <a:t> and Kraken (Sub-Class C) where: </a:t>
            </a:r>
          </a:p>
          <a:p>
            <a:pPr marL="630900" lvl="3" indent="-342900">
              <a:buAutoNum type="alphaLcParenBoth"/>
            </a:pPr>
            <a:r>
              <a:rPr lang="en-US" b="0" dirty="0"/>
              <a:t>in the case of </a:t>
            </a:r>
            <a:r>
              <a:rPr lang="en-US" b="0" dirty="0" err="1"/>
              <a:t>Binance</a:t>
            </a:r>
            <a:r>
              <a:rPr lang="en-US" b="0" dirty="0"/>
              <a:t>, they have lost access to their BSV completely (for which the claim is equivalent to Sub-Class B’s save that the residual value of the BSV is nil); and </a:t>
            </a:r>
          </a:p>
          <a:p>
            <a:pPr marL="630900" lvl="3" indent="-342900">
              <a:buAutoNum type="alphaLcParenBoth"/>
            </a:pPr>
            <a:r>
              <a:rPr lang="en-US" dirty="0"/>
              <a:t>in the case of Kraken, their BSV has been compulsorily converted to Bitcoin for a fee (for which the claim is similar to Sub-Class A plus the fee). </a:t>
            </a:r>
          </a:p>
          <a:p>
            <a:pPr lvl="3" indent="0">
              <a:buNone/>
            </a:pPr>
            <a:endParaRPr lang="en-US" b="0" dirty="0"/>
          </a:p>
          <a:p>
            <a:pPr lvl="3" indent="0">
              <a:buNone/>
            </a:pPr>
            <a:endParaRPr lang="en-US" b="0" i="1" dirty="0"/>
          </a:p>
          <a:p>
            <a:pPr marL="400050" indent="-400050">
              <a:buAutoNum type="romanLcParenBoth"/>
            </a:pPr>
            <a:endParaRPr lang="en-US" b="0" dirty="0"/>
          </a:p>
          <a:p>
            <a:pPr marL="400050" indent="-400050">
              <a:buAutoNum type="romanLcParenBoth"/>
            </a:pPr>
            <a:endParaRPr lang="en-US" b="0" dirty="0"/>
          </a:p>
          <a:p>
            <a:pPr marL="285750" indent="-285750">
              <a:buFontTx/>
              <a:buChar char="-"/>
            </a:pPr>
            <a:endParaRPr lang="en-US" b="0" dirty="0"/>
          </a:p>
        </p:txBody>
      </p:sp>
      <p:sp>
        <p:nvSpPr>
          <p:cNvPr id="3" name="Title 2">
            <a:extLst>
              <a:ext uri="{FF2B5EF4-FFF2-40B4-BE49-F238E27FC236}">
                <a16:creationId xmlns:a16="http://schemas.microsoft.com/office/drawing/2014/main" id="{96013158-D959-B3B1-A239-A5F46C96C93D}"/>
              </a:ext>
            </a:extLst>
          </p:cNvPr>
          <p:cNvSpPr>
            <a:spLocks noGrp="1"/>
          </p:cNvSpPr>
          <p:nvPr>
            <p:ph type="title"/>
          </p:nvPr>
        </p:nvSpPr>
        <p:spPr/>
        <p:txBody>
          <a:bodyPr/>
          <a:lstStyle/>
          <a:p>
            <a:r>
              <a:rPr lang="en-US" dirty="0"/>
              <a:t>The damages claim </a:t>
            </a:r>
          </a:p>
        </p:txBody>
      </p:sp>
    </p:spTree>
    <p:extLst>
      <p:ext uri="{BB962C8B-B14F-4D97-AF65-F5344CB8AC3E}">
        <p14:creationId xmlns:p14="http://schemas.microsoft.com/office/powerpoint/2010/main" val="508951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43FFFC-80BE-99ED-0B41-70AA5DEBE00D}"/>
              </a:ext>
            </a:extLst>
          </p:cNvPr>
          <p:cNvSpPr>
            <a:spLocks noGrp="1"/>
          </p:cNvSpPr>
          <p:nvPr>
            <p:ph sz="quarter" idx="11"/>
          </p:nvPr>
        </p:nvSpPr>
        <p:spPr/>
        <p:txBody>
          <a:bodyPr/>
          <a:lstStyle/>
          <a:p>
            <a:r>
              <a:rPr lang="en-US" dirty="0" err="1"/>
              <a:t>Binance</a:t>
            </a:r>
            <a:r>
              <a:rPr lang="en-US" dirty="0"/>
              <a:t> applied to strike out / summarily dismiss the Sub-Class B claim </a:t>
            </a:r>
          </a:p>
          <a:p>
            <a:pPr marL="285750" indent="-285750">
              <a:buFontTx/>
              <a:buChar char="-"/>
            </a:pPr>
            <a:r>
              <a:rPr lang="en-US" b="0" dirty="0"/>
              <a:t>It was said that, by reference to the market mitigation rule, there could be no claim for the ‘foregone growth effect’ because the loss </a:t>
            </a:r>
            <a:r>
              <a:rPr lang="en-US" b="0" dirty="0" err="1"/>
              <a:t>crystallised</a:t>
            </a:r>
            <a:r>
              <a:rPr lang="en-US" b="0" dirty="0"/>
              <a:t> at the notional point when the holders could have gone into the market to source a substitute investment </a:t>
            </a:r>
          </a:p>
          <a:p>
            <a:pPr marL="285750" indent="-285750">
              <a:buFontTx/>
              <a:buChar char="-"/>
            </a:pPr>
            <a:r>
              <a:rPr lang="en-US" b="0" i="1" dirty="0"/>
              <a:t>The Golden Victory</a:t>
            </a:r>
            <a:r>
              <a:rPr lang="en-US" b="0" dirty="0"/>
              <a:t> [2007] UKHL 12; [2007] 2 AC 353 at [79] (Lord Brown): </a:t>
            </a:r>
          </a:p>
          <a:p>
            <a:r>
              <a:rPr lang="en-GB" sz="1200" b="0" i="1" dirty="0">
                <a:effectLst/>
                <a:latin typeface="Arial" panose="020B0604020202020204" pitchFamily="34" charset="0"/>
                <a:ea typeface="Times New Roman" panose="02020603050405020304" pitchFamily="18" charset="0"/>
                <a:cs typeface="Arial" panose="020B0604020202020204" pitchFamily="34" charset="0"/>
              </a:rPr>
              <a:t>	</a:t>
            </a:r>
            <a:r>
              <a:rPr lang="en-GB" b="0" i="1" dirty="0">
                <a:effectLst/>
                <a:latin typeface="Arial" panose="020B0604020202020204" pitchFamily="34" charset="0"/>
                <a:ea typeface="Times New Roman" panose="02020603050405020304" pitchFamily="18" charset="0"/>
                <a:cs typeface="Arial" panose="020B0604020202020204" pitchFamily="34" charset="0"/>
              </a:rPr>
              <a:t>“Essentially </a:t>
            </a:r>
            <a:r>
              <a:rPr lang="en-GB" b="0" dirty="0">
                <a:effectLst/>
                <a:latin typeface="Arial" panose="020B0604020202020204" pitchFamily="34" charset="0"/>
                <a:ea typeface="Times New Roman" panose="02020603050405020304" pitchFamily="18" charset="0"/>
                <a:cs typeface="Arial" panose="020B0604020202020204" pitchFamily="34" charset="0"/>
              </a:rPr>
              <a:t>[the market mitigation rule]</a:t>
            </a:r>
            <a:r>
              <a:rPr lang="en-GB" b="0" i="1" dirty="0">
                <a:effectLst/>
                <a:latin typeface="Arial" panose="020B0604020202020204" pitchFamily="34" charset="0"/>
                <a:ea typeface="Times New Roman" panose="02020603050405020304" pitchFamily="18" charset="0"/>
                <a:cs typeface="Arial" panose="020B0604020202020204" pitchFamily="34" charset="0"/>
              </a:rPr>
              <a:t> applies whenever there is an available market for whatever has been lost and its 	explanation is that the injured party should 	ordinarily go out into that market to make a substitute contract to mitigate 	(and generally thereby crystallise) his loss. Market prices move, both up and down. If the injured party delays 	unjustifiably in re-entering the market, he does so at his own risk: future speculation is to his account.” </a:t>
            </a:r>
          </a:p>
          <a:p>
            <a:pPr marL="285750" indent="-285750">
              <a:buFontTx/>
              <a:buChar char="-"/>
            </a:pPr>
            <a:r>
              <a:rPr lang="en-GB" b="0" dirty="0">
                <a:latin typeface="Arial" panose="020B0604020202020204" pitchFamily="34" charset="0"/>
                <a:cs typeface="Arial" panose="020B0604020202020204" pitchFamily="34" charset="0"/>
              </a:rPr>
              <a:t>A facet of the law of mitigation and causation - what the innocent party is ‘deemed’ to have done because the law assumes that they will take the reasonable course by reference to an available market </a:t>
            </a:r>
          </a:p>
          <a:p>
            <a:endParaRPr lang="en-US" b="0" i="1"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502D2C-88D2-4C57-D16A-D4318D1AFABF}"/>
              </a:ext>
            </a:extLst>
          </p:cNvPr>
          <p:cNvSpPr>
            <a:spLocks noGrp="1"/>
          </p:cNvSpPr>
          <p:nvPr>
            <p:ph type="title"/>
          </p:nvPr>
        </p:nvSpPr>
        <p:spPr/>
        <p:txBody>
          <a:bodyPr/>
          <a:lstStyle/>
          <a:p>
            <a:r>
              <a:rPr lang="en-US" dirty="0"/>
              <a:t>The </a:t>
            </a:r>
            <a:r>
              <a:rPr lang="en-US" dirty="0" err="1"/>
              <a:t>binance</a:t>
            </a:r>
            <a:r>
              <a:rPr lang="en-US" dirty="0"/>
              <a:t> application </a:t>
            </a:r>
          </a:p>
        </p:txBody>
      </p:sp>
    </p:spTree>
    <p:extLst>
      <p:ext uri="{BB962C8B-B14F-4D97-AF65-F5344CB8AC3E}">
        <p14:creationId xmlns:p14="http://schemas.microsoft.com/office/powerpoint/2010/main" val="928599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68101C-F5C2-FBEA-3A55-9834339AD16F}"/>
              </a:ext>
            </a:extLst>
          </p:cNvPr>
          <p:cNvSpPr>
            <a:spLocks noGrp="1"/>
          </p:cNvSpPr>
          <p:nvPr>
            <p:ph sz="quarter" idx="11"/>
          </p:nvPr>
        </p:nvSpPr>
        <p:spPr/>
        <p:txBody>
          <a:bodyPr/>
          <a:lstStyle/>
          <a:p>
            <a:pPr lvl="0"/>
            <a:r>
              <a:rPr lang="en-GB" dirty="0"/>
              <a:t>The need for a market </a:t>
            </a:r>
          </a:p>
          <a:p>
            <a:r>
              <a:rPr lang="en-GB" b="0" dirty="0">
                <a:effectLst/>
                <a:latin typeface="Arial" panose="020B0604020202020204" pitchFamily="34" charset="0"/>
                <a:ea typeface="Times New Roman" panose="02020603050405020304" pitchFamily="18" charset="0"/>
                <a:cs typeface="Arial" panose="020B0604020202020204" pitchFamily="34" charset="0"/>
              </a:rPr>
              <a:t>“</a:t>
            </a:r>
            <a:r>
              <a:rPr lang="en-GB" b="0" i="1" dirty="0">
                <a:effectLst/>
                <a:latin typeface="Arial" panose="020B0604020202020204" pitchFamily="34" charset="0"/>
                <a:ea typeface="Times New Roman" panose="02020603050405020304" pitchFamily="18" charset="0"/>
                <a:cs typeface="Arial" panose="020B0604020202020204" pitchFamily="34" charset="0"/>
              </a:rPr>
              <a:t>There are three important things to note about measurement of damages by reference to an available market. First it presupposes the existence of an available market in which to obtain a substitute contract. Secondly, it presupposes that the substitute contract is a true substitute. The claimant is not entitled to charge the defendant with the cost of obtaining superior benefits to those which the defendant contracted to provide. Thirdly (and in the present case most importantly), the purpose of the exercise is to measure the extent to which the claimant is (or would be) financially worse off under the substitute contract than under the original contract.</a:t>
            </a:r>
            <a:r>
              <a:rPr lang="en-GB" b="0" dirty="0">
                <a:effectLst/>
                <a:latin typeface="Arial" panose="020B0604020202020204" pitchFamily="34" charset="0"/>
                <a:ea typeface="Times New Roman" panose="02020603050405020304" pitchFamily="18" charset="0"/>
                <a:cs typeface="Arial" panose="020B0604020202020204" pitchFamily="34" charset="0"/>
              </a:rPr>
              <a:t>” </a:t>
            </a:r>
          </a:p>
          <a:p>
            <a:r>
              <a:rPr lang="en-GB" b="0" dirty="0">
                <a:latin typeface="Arial" panose="020B0604020202020204" pitchFamily="34" charset="0"/>
                <a:ea typeface="Times New Roman" panose="02020603050405020304" pitchFamily="18" charset="0"/>
                <a:cs typeface="Arial" panose="020B0604020202020204" pitchFamily="34" charset="0"/>
              </a:rPr>
              <a:t>Lord Toulson, </a:t>
            </a:r>
            <a:r>
              <a:rPr lang="en-GB" b="0" i="1" dirty="0">
                <a:latin typeface="Arial" panose="020B0604020202020204" pitchFamily="34" charset="0"/>
                <a:ea typeface="Times New Roman" panose="02020603050405020304" pitchFamily="18" charset="0"/>
                <a:cs typeface="Arial" panose="020B0604020202020204" pitchFamily="34" charset="0"/>
              </a:rPr>
              <a:t>Bunge v Nidera</a:t>
            </a:r>
            <a:r>
              <a:rPr lang="en-GB" b="0" dirty="0">
                <a:latin typeface="Arial" panose="020B0604020202020204" pitchFamily="34" charset="0"/>
                <a:ea typeface="Times New Roman" panose="02020603050405020304" pitchFamily="18" charset="0"/>
                <a:cs typeface="Arial" panose="020B0604020202020204" pitchFamily="34" charset="0"/>
              </a:rPr>
              <a:t> [2015] </a:t>
            </a:r>
            <a:r>
              <a:rPr lang="en-GB" b="0">
                <a:latin typeface="Arial" panose="020B0604020202020204" pitchFamily="34" charset="0"/>
                <a:ea typeface="Times New Roman" panose="02020603050405020304" pitchFamily="18" charset="0"/>
                <a:cs typeface="Arial" panose="020B0604020202020204" pitchFamily="34" charset="0"/>
              </a:rPr>
              <a:t>UKSC 43; [2015] Bus </a:t>
            </a:r>
            <a:r>
              <a:rPr lang="en-GB" b="0" dirty="0">
                <a:latin typeface="Arial" panose="020B0604020202020204" pitchFamily="34" charset="0"/>
                <a:ea typeface="Times New Roman" panose="02020603050405020304" pitchFamily="18" charset="0"/>
                <a:cs typeface="Arial" panose="020B0604020202020204" pitchFamily="34" charset="0"/>
              </a:rPr>
              <a:t>LR 987 at [82] </a:t>
            </a:r>
          </a:p>
          <a:p>
            <a:r>
              <a:rPr lang="en-GB" dirty="0">
                <a:effectLst/>
                <a:latin typeface="Arial" panose="020B0604020202020204" pitchFamily="34" charset="0"/>
                <a:ea typeface="Aptos" panose="020B0004020202020204" pitchFamily="34" charset="0"/>
                <a:cs typeface="Arial" panose="020B0604020202020204" pitchFamily="34" charset="0"/>
              </a:rPr>
              <a:t>How does this work in the context of a cryptocurrency? </a:t>
            </a:r>
            <a:endParaRPr lang="en-GB" dirty="0">
              <a:effectLst/>
              <a:latin typeface="Times New Roman" panose="02020603050405020304" pitchFamily="18" charset="0"/>
              <a:ea typeface="Aptos" panose="020B0004020202020204" pitchFamily="34" charset="0"/>
            </a:endParaRPr>
          </a:p>
          <a:p>
            <a:pPr marL="285750" lvl="0" indent="-285750">
              <a:buFontTx/>
              <a:buChar char="-"/>
            </a:pPr>
            <a:r>
              <a:rPr lang="en-GB" b="0" dirty="0" err="1"/>
              <a:t>Cryptocurency</a:t>
            </a:r>
            <a:r>
              <a:rPr lang="en-GB" b="0" dirty="0"/>
              <a:t> is not a fiat currency, so its marketability is not referable to a simple currency exchange. </a:t>
            </a:r>
          </a:p>
          <a:p>
            <a:pPr marL="285750" lvl="0" indent="-285750">
              <a:buFontTx/>
              <a:buChar char="-"/>
            </a:pPr>
            <a:r>
              <a:rPr lang="en-GB" b="0" dirty="0"/>
              <a:t>It may be property, but on what ‘market’ does it exist? Is it right that one cryptocurrency can be simply exchanged for another? Does that represent a suitably substitutable investment for the purpose of market mitigation rule? </a:t>
            </a:r>
          </a:p>
          <a:p>
            <a:pPr marL="285750" lvl="0" indent="-285750">
              <a:buFontTx/>
              <a:buChar char="-"/>
            </a:pPr>
            <a:r>
              <a:rPr lang="en-GB" b="0" dirty="0"/>
              <a:t>Does the market mitigation rule really deal with this situation? Is it more akin to a ‘no available market’ case? Should the loss be measured be reference to what the crypto could have become but for the breach? </a:t>
            </a:r>
          </a:p>
          <a:p>
            <a:pPr marL="285750" lvl="0" indent="-285750">
              <a:buFontTx/>
              <a:buChar char="-"/>
            </a:pPr>
            <a:r>
              <a:rPr lang="en-GB" b="0" dirty="0"/>
              <a:t>How suitable is this for class actions or multiparty claims – can deemed reasonableness apply to all claimants? </a:t>
            </a:r>
          </a:p>
        </p:txBody>
      </p:sp>
    </p:spTree>
    <p:extLst>
      <p:ext uri="{BB962C8B-B14F-4D97-AF65-F5344CB8AC3E}">
        <p14:creationId xmlns:p14="http://schemas.microsoft.com/office/powerpoint/2010/main" val="286620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CFAB53-F927-7CB4-C569-BD3521DF2DFE}"/>
              </a:ext>
            </a:extLst>
          </p:cNvPr>
          <p:cNvSpPr>
            <a:spLocks noGrp="1"/>
          </p:cNvSpPr>
          <p:nvPr>
            <p:ph sz="quarter" idx="11"/>
          </p:nvPr>
        </p:nvSpPr>
        <p:spPr/>
        <p:txBody>
          <a:bodyPr/>
          <a:lstStyle/>
          <a:p>
            <a:pPr lvl="0"/>
            <a:r>
              <a:rPr lang="en-US" dirty="0"/>
              <a:t>The Tribunal’s decision </a:t>
            </a:r>
          </a:p>
          <a:p>
            <a:pPr marL="285750" lvl="0" indent="-285750">
              <a:buFontTx/>
              <a:buChar char="-"/>
            </a:pPr>
            <a:r>
              <a:rPr lang="en-GB" b="0" dirty="0"/>
              <a:t>The Tribunal was of the view that the Class Representative’s expert evidence for valuation of loss assumed the existence of an available market. </a:t>
            </a:r>
          </a:p>
          <a:p>
            <a:pPr marL="285750" lvl="0" indent="-285750">
              <a:buFontTx/>
              <a:buChar char="-"/>
            </a:pPr>
            <a:r>
              <a:rPr lang="en-GB" b="0" dirty="0"/>
              <a:t>Hence, the Tribunal considered that there was a suitable available market in which Sub-Class B could find a substitute. </a:t>
            </a:r>
          </a:p>
          <a:p>
            <a:pPr marL="285750" lvl="0" indent="-285750">
              <a:buFontTx/>
              <a:buChar char="-"/>
            </a:pPr>
            <a:r>
              <a:rPr lang="en-GB" b="0" dirty="0"/>
              <a:t>However, the Tribunal was of the view that the question of whether all the class could be </a:t>
            </a:r>
            <a:r>
              <a:rPr lang="en-GB" b="0" i="1" dirty="0"/>
              <a:t>aware</a:t>
            </a:r>
            <a:r>
              <a:rPr lang="en-GB" b="0" dirty="0"/>
              <a:t> of the delisting events so as to trigger any obligations to enter into that market was not suitable for summary determination. </a:t>
            </a:r>
          </a:p>
          <a:p>
            <a:pPr marL="285750" lvl="0" indent="-285750">
              <a:buFontTx/>
              <a:buChar char="-"/>
            </a:pPr>
            <a:r>
              <a:rPr lang="en-GB" b="0" dirty="0"/>
              <a:t>Nonetheless, this may display a provisional willingness of courts to attempt to find a space for </a:t>
            </a:r>
            <a:r>
              <a:rPr lang="en-GB" b="0" dirty="0" err="1"/>
              <a:t>cryptoassets</a:t>
            </a:r>
            <a:r>
              <a:rPr lang="en-GB" b="0" dirty="0"/>
              <a:t> within an existing legal framework.</a:t>
            </a:r>
          </a:p>
        </p:txBody>
      </p:sp>
    </p:spTree>
    <p:extLst>
      <p:ext uri="{BB962C8B-B14F-4D97-AF65-F5344CB8AC3E}">
        <p14:creationId xmlns:p14="http://schemas.microsoft.com/office/powerpoint/2010/main" val="31861120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7EBD41-269D-5BCB-604C-26857D939166}"/>
              </a:ext>
            </a:extLst>
          </p:cNvPr>
          <p:cNvSpPr>
            <a:spLocks noGrp="1"/>
          </p:cNvSpPr>
          <p:nvPr>
            <p:ph type="body" sz="quarter" idx="10"/>
          </p:nvPr>
        </p:nvSpPr>
        <p:spPr>
          <a:xfrm>
            <a:off x="822323" y="1006765"/>
            <a:ext cx="10544400" cy="4969162"/>
          </a:xfrm>
        </p:spPr>
        <p:txBody>
          <a:bodyPr>
            <a:normAutofit/>
          </a:bodyPr>
          <a:lstStyle/>
          <a:p>
            <a:pPr lvl="0"/>
            <a:r>
              <a:rPr lang="en-GB" dirty="0"/>
              <a:t>Annual Commercial Conference</a:t>
            </a:r>
          </a:p>
          <a:p>
            <a:pPr lvl="1"/>
            <a:r>
              <a:rPr lang="en-GB" dirty="0"/>
              <a:t>Wednesday 2</a:t>
            </a:r>
            <a:r>
              <a:rPr lang="en-GB" baseline="30000" dirty="0"/>
              <a:t>nd</a:t>
            </a:r>
            <a:r>
              <a:rPr lang="en-GB" dirty="0"/>
              <a:t> October 2024</a:t>
            </a:r>
          </a:p>
          <a:p>
            <a:r>
              <a:rPr lang="en-GB" sz="2800" b="1" i="0" dirty="0">
                <a:solidFill>
                  <a:srgbClr val="FFFFFF"/>
                </a:solidFill>
                <a:effectLst/>
                <a:highlight>
                  <a:srgbClr val="14385F"/>
                </a:highlight>
                <a:latin typeface="Calibri" panose="020F0502020204030204" pitchFamily="34" charset="0"/>
              </a:rPr>
              <a:t>Banking Disputes: </a:t>
            </a:r>
          </a:p>
          <a:p>
            <a:r>
              <a:rPr lang="en-GB" sz="2800" b="1" i="0" dirty="0">
                <a:solidFill>
                  <a:srgbClr val="FFFFFF"/>
                </a:solidFill>
                <a:effectLst/>
                <a:highlight>
                  <a:srgbClr val="14385F"/>
                </a:highlight>
                <a:latin typeface="Calibri" panose="020F0502020204030204" pitchFamily="34" charset="0"/>
              </a:rPr>
              <a:t>current trends and issues on the horizon</a:t>
            </a:r>
          </a:p>
          <a:p>
            <a:pPr lvl="2"/>
            <a:endParaRPr lang="en-GB" sz="1800" dirty="0">
              <a:effectLst/>
              <a:latin typeface="Palatino Linotype" panose="02040502050505030304" pitchFamily="18" charset="0"/>
              <a:ea typeface="Calibri" panose="020F0502020204030204" pitchFamily="34" charset="0"/>
              <a:cs typeface="Times New Roman" panose="02020603050405020304" pitchFamily="18" charset="0"/>
            </a:endParaRPr>
          </a:p>
          <a:p>
            <a:pPr lvl="2"/>
            <a:r>
              <a:rPr lang="en-GB" sz="2400" dirty="0">
                <a:effectLst/>
                <a:latin typeface="Palatino Linotype" panose="02040502050505030304" pitchFamily="18" charset="0"/>
                <a:ea typeface="Calibri" panose="020F0502020204030204" pitchFamily="34" charset="0"/>
                <a:cs typeface="Times New Roman" panose="02020603050405020304" pitchFamily="18" charset="0"/>
              </a:rPr>
              <a:t>Sanctions and banking</a:t>
            </a:r>
          </a:p>
          <a:p>
            <a:pPr lvl="2"/>
            <a:endParaRPr lang="en-GB" sz="2400" dirty="0"/>
          </a:p>
          <a:p>
            <a:pPr lvl="3"/>
            <a:r>
              <a:rPr lang="en-GB" sz="2600" dirty="0"/>
              <a:t>Maya Lester KC</a:t>
            </a:r>
          </a:p>
          <a:p>
            <a:pPr lvl="3"/>
            <a:r>
              <a:rPr lang="en-GB" sz="2600" dirty="0"/>
              <a:t>Fred Hobson KC</a:t>
            </a:r>
          </a:p>
        </p:txBody>
      </p:sp>
    </p:spTree>
    <p:extLst>
      <p:ext uri="{BB962C8B-B14F-4D97-AF65-F5344CB8AC3E}">
        <p14:creationId xmlns:p14="http://schemas.microsoft.com/office/powerpoint/2010/main" val="2197407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7EBD41-269D-5BCB-604C-26857D939166}"/>
              </a:ext>
            </a:extLst>
          </p:cNvPr>
          <p:cNvSpPr>
            <a:spLocks noGrp="1"/>
          </p:cNvSpPr>
          <p:nvPr>
            <p:ph type="body" sz="quarter" idx="10"/>
          </p:nvPr>
        </p:nvSpPr>
        <p:spPr>
          <a:xfrm>
            <a:off x="822323" y="1006765"/>
            <a:ext cx="10544400" cy="4969162"/>
          </a:xfrm>
        </p:spPr>
        <p:txBody>
          <a:bodyPr>
            <a:normAutofit/>
          </a:bodyPr>
          <a:lstStyle/>
          <a:p>
            <a:pPr lvl="0"/>
            <a:r>
              <a:rPr lang="en-GB" dirty="0"/>
              <a:t>Annual Commercial Conference</a:t>
            </a:r>
          </a:p>
          <a:p>
            <a:pPr lvl="1"/>
            <a:r>
              <a:rPr lang="en-GB" dirty="0"/>
              <a:t>Wednesday 2</a:t>
            </a:r>
            <a:r>
              <a:rPr lang="en-GB" baseline="30000" dirty="0"/>
              <a:t>nd</a:t>
            </a:r>
            <a:r>
              <a:rPr lang="en-GB" dirty="0"/>
              <a:t> October 2024</a:t>
            </a:r>
          </a:p>
          <a:p>
            <a:r>
              <a:rPr lang="en-GB" sz="2800" b="1" i="0" dirty="0">
                <a:solidFill>
                  <a:srgbClr val="FFFFFF"/>
                </a:solidFill>
                <a:effectLst/>
                <a:highlight>
                  <a:srgbClr val="14385F"/>
                </a:highlight>
                <a:latin typeface="Calibri" panose="020F0502020204030204" pitchFamily="34" charset="0"/>
              </a:rPr>
              <a:t>Banking Disputes: </a:t>
            </a:r>
          </a:p>
          <a:p>
            <a:r>
              <a:rPr lang="en-GB" sz="2800" b="1" i="0" dirty="0">
                <a:solidFill>
                  <a:srgbClr val="FFFFFF"/>
                </a:solidFill>
                <a:effectLst/>
                <a:highlight>
                  <a:srgbClr val="14385F"/>
                </a:highlight>
                <a:latin typeface="Calibri" panose="020F0502020204030204" pitchFamily="34" charset="0"/>
              </a:rPr>
              <a:t>current trends and issues on the horizon</a:t>
            </a:r>
          </a:p>
          <a:p>
            <a:pPr lvl="2"/>
            <a:endParaRPr lang="en-GB" sz="1800" dirty="0">
              <a:effectLst/>
              <a:latin typeface="Palatino Linotype" panose="02040502050505030304" pitchFamily="18" charset="0"/>
              <a:ea typeface="Calibri" panose="020F0502020204030204" pitchFamily="34" charset="0"/>
              <a:cs typeface="Times New Roman" panose="02020603050405020304" pitchFamily="18" charset="0"/>
            </a:endParaRPr>
          </a:p>
          <a:p>
            <a:pPr lvl="2"/>
            <a:r>
              <a:rPr lang="en-GB" sz="2400" i="1" dirty="0" err="1">
                <a:effectLst/>
                <a:latin typeface="Palatino Linotype" panose="02040502050505030304" pitchFamily="18" charset="0"/>
                <a:ea typeface="Calibri" panose="020F0502020204030204" pitchFamily="34" charset="0"/>
                <a:cs typeface="Times New Roman" panose="02020603050405020304" pitchFamily="18" charset="0"/>
              </a:rPr>
              <a:t>Quincecare</a:t>
            </a:r>
            <a:r>
              <a:rPr lang="en-GB" sz="2400" i="1" dirty="0">
                <a:effectLst/>
                <a:latin typeface="Palatino Linotype" panose="02040502050505030304" pitchFamily="18" charset="0"/>
                <a:ea typeface="Calibri" panose="020F0502020204030204" pitchFamily="34" charset="0"/>
                <a:cs typeface="Times New Roman" panose="02020603050405020304" pitchFamily="18" charset="0"/>
              </a:rPr>
              <a:t> </a:t>
            </a:r>
            <a:r>
              <a:rPr lang="en-GB" sz="2400" dirty="0">
                <a:effectLst/>
                <a:latin typeface="Palatino Linotype" panose="02040502050505030304" pitchFamily="18" charset="0"/>
                <a:ea typeface="Calibri" panose="020F0502020204030204" pitchFamily="34" charset="0"/>
                <a:cs typeface="Times New Roman" panose="02020603050405020304" pitchFamily="18" charset="0"/>
              </a:rPr>
              <a:t>and issues of agency after </a:t>
            </a:r>
            <a:r>
              <a:rPr lang="en-GB" sz="2400" i="1" dirty="0">
                <a:effectLst/>
                <a:latin typeface="Palatino Linotype" panose="02040502050505030304" pitchFamily="18" charset="0"/>
                <a:ea typeface="Calibri" panose="020F0502020204030204" pitchFamily="34" charset="0"/>
                <a:cs typeface="Times New Roman" panose="02020603050405020304" pitchFamily="18" charset="0"/>
              </a:rPr>
              <a:t>Philipp v Barclays Bank </a:t>
            </a:r>
          </a:p>
          <a:p>
            <a:pPr lvl="2"/>
            <a:endParaRPr lang="en-GB" sz="2600" dirty="0"/>
          </a:p>
          <a:p>
            <a:pPr lvl="3"/>
            <a:r>
              <a:rPr lang="en-GB" sz="2600" dirty="0"/>
              <a:t>Roger Masefield KC</a:t>
            </a:r>
          </a:p>
          <a:p>
            <a:pPr lvl="3"/>
            <a:r>
              <a:rPr lang="en-GB" sz="2600" dirty="0"/>
              <a:t>Fred Wilmot-Smith</a:t>
            </a:r>
          </a:p>
        </p:txBody>
      </p:sp>
    </p:spTree>
    <p:extLst>
      <p:ext uri="{BB962C8B-B14F-4D97-AF65-F5344CB8AC3E}">
        <p14:creationId xmlns:p14="http://schemas.microsoft.com/office/powerpoint/2010/main" val="21741506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7EBD41-269D-5BCB-604C-26857D939166}"/>
              </a:ext>
            </a:extLst>
          </p:cNvPr>
          <p:cNvSpPr>
            <a:spLocks noGrp="1"/>
          </p:cNvSpPr>
          <p:nvPr>
            <p:ph type="body" sz="quarter" idx="10"/>
          </p:nvPr>
        </p:nvSpPr>
        <p:spPr>
          <a:xfrm>
            <a:off x="822323" y="1006765"/>
            <a:ext cx="10544400" cy="4969162"/>
          </a:xfrm>
        </p:spPr>
        <p:txBody>
          <a:bodyPr>
            <a:normAutofit/>
          </a:bodyPr>
          <a:lstStyle/>
          <a:p>
            <a:pPr lvl="2"/>
            <a:endParaRPr lang="en-GB" sz="1800" dirty="0">
              <a:effectLst/>
              <a:latin typeface="Palatino Linotype" panose="02040502050505030304" pitchFamily="18" charset="0"/>
              <a:ea typeface="Calibri" panose="020F0502020204030204" pitchFamily="34" charset="0"/>
              <a:cs typeface="Times New Roman" panose="02020603050405020304" pitchFamily="18" charset="0"/>
            </a:endParaRPr>
          </a:p>
          <a:p>
            <a:pPr lvl="2"/>
            <a:endParaRPr lang="en-GB" sz="2400" i="0" u="none" strike="noStrike" baseline="0" dirty="0">
              <a:latin typeface="PalatinoLinotype-Roman"/>
            </a:endParaRPr>
          </a:p>
          <a:p>
            <a:pPr lvl="2"/>
            <a:endParaRPr lang="en-GB" sz="2400" dirty="0">
              <a:latin typeface="PalatinoLinotype-Roman"/>
            </a:endParaRPr>
          </a:p>
          <a:p>
            <a:pPr lvl="2"/>
            <a:endParaRPr lang="en-GB" sz="2400" i="0" u="none" strike="noStrike" baseline="0" dirty="0">
              <a:latin typeface="PalatinoLinotype-Roman"/>
            </a:endParaRPr>
          </a:p>
          <a:p>
            <a:pPr lvl="2"/>
            <a:endParaRPr lang="en-GB" sz="2400" i="0" u="none" strike="noStrike" baseline="0" dirty="0">
              <a:latin typeface="PalatinoLinotype-Roman"/>
            </a:endParaRPr>
          </a:p>
          <a:p>
            <a:pPr lvl="2"/>
            <a:endParaRPr lang="en-GB" sz="2400" dirty="0">
              <a:latin typeface="PalatinoLinotype-Roman"/>
            </a:endParaRPr>
          </a:p>
          <a:p>
            <a:pPr lvl="2"/>
            <a:endParaRPr lang="en-GB" sz="2400" i="0" u="none" strike="noStrike" baseline="0" dirty="0">
              <a:latin typeface="PalatinoLinotype-Roman"/>
            </a:endParaRPr>
          </a:p>
          <a:p>
            <a:pPr lvl="2"/>
            <a:endParaRPr lang="en-GB" sz="2400" dirty="0">
              <a:latin typeface="PalatinoLinotype-Roman"/>
            </a:endParaRPr>
          </a:p>
          <a:p>
            <a:pPr lvl="2"/>
            <a:endParaRPr lang="en-GB" sz="2400" i="0" u="none" strike="noStrike" baseline="0" dirty="0">
              <a:latin typeface="PalatinoLinotype-Roman"/>
            </a:endParaRPr>
          </a:p>
          <a:p>
            <a:pPr lvl="2"/>
            <a:r>
              <a:rPr lang="en-GB" sz="2400" i="0" u="none" strike="noStrike" baseline="0" dirty="0">
                <a:latin typeface="PalatinoLinotype-Roman"/>
              </a:rPr>
              <a:t>Judicial review in Financial Services: Cinderella goes to the ball?</a:t>
            </a:r>
          </a:p>
          <a:p>
            <a:pPr lvl="2"/>
            <a:endParaRPr lang="en-GB" sz="2400" dirty="0"/>
          </a:p>
          <a:p>
            <a:pPr lvl="3"/>
            <a:r>
              <a:rPr lang="en-GB" sz="2600" dirty="0"/>
              <a:t>James McClelland KC</a:t>
            </a:r>
          </a:p>
          <a:p>
            <a:pPr lvl="3"/>
            <a:r>
              <a:rPr lang="en-GB" sz="2600" dirty="0"/>
              <a:t>Michael Quayle</a:t>
            </a:r>
          </a:p>
        </p:txBody>
      </p:sp>
      <p:pic>
        <p:nvPicPr>
          <p:cNvPr id="3" name="Picture 2">
            <a:extLst>
              <a:ext uri="{FF2B5EF4-FFF2-40B4-BE49-F238E27FC236}">
                <a16:creationId xmlns:a16="http://schemas.microsoft.com/office/drawing/2014/main" id="{56A9F6AC-83BE-8D98-9E85-695E930AF7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8568" y="1006765"/>
            <a:ext cx="4382011" cy="2950638"/>
          </a:xfrm>
          <a:prstGeom prst="rect">
            <a:avLst/>
          </a:prstGeom>
        </p:spPr>
      </p:pic>
    </p:spTree>
    <p:extLst>
      <p:ext uri="{BB962C8B-B14F-4D97-AF65-F5344CB8AC3E}">
        <p14:creationId xmlns:p14="http://schemas.microsoft.com/office/powerpoint/2010/main" val="40518543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96C7CB-9D1C-38F5-BBE7-A86690C19D73}"/>
              </a:ext>
            </a:extLst>
          </p:cNvPr>
          <p:cNvSpPr>
            <a:spLocks noGrp="1"/>
          </p:cNvSpPr>
          <p:nvPr>
            <p:ph type="body" sz="quarter" idx="10"/>
          </p:nvPr>
        </p:nvSpPr>
        <p:spPr/>
        <p:txBody>
          <a:bodyPr/>
          <a:lstStyle/>
          <a:p>
            <a:pPr lvl="0"/>
            <a:r>
              <a:rPr lang="en-GB" dirty="0"/>
              <a:t>PART 1</a:t>
            </a:r>
          </a:p>
          <a:p>
            <a:pPr lvl="0"/>
            <a:endParaRPr lang="en-GB" dirty="0"/>
          </a:p>
          <a:p>
            <a:pPr lvl="0"/>
            <a:r>
              <a:rPr lang="en-GB" cap="none" dirty="0"/>
              <a:t>Introduction</a:t>
            </a:r>
          </a:p>
          <a:p>
            <a:pPr lvl="0"/>
            <a:endParaRPr lang="en-GB" cap="none" dirty="0"/>
          </a:p>
          <a:p>
            <a:pPr lvl="0"/>
            <a:r>
              <a:rPr lang="en-GB" cap="none" dirty="0"/>
              <a:t>James McClelland KC</a:t>
            </a:r>
          </a:p>
        </p:txBody>
      </p:sp>
    </p:spTree>
    <p:extLst>
      <p:ext uri="{BB962C8B-B14F-4D97-AF65-F5344CB8AC3E}">
        <p14:creationId xmlns:p14="http://schemas.microsoft.com/office/powerpoint/2010/main" val="7318684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84D2B9-7CBE-CBE4-E2DF-00D992F8942B}"/>
              </a:ext>
            </a:extLst>
          </p:cNvPr>
          <p:cNvSpPr>
            <a:spLocks noGrp="1"/>
          </p:cNvSpPr>
          <p:nvPr>
            <p:ph sz="quarter" idx="11"/>
          </p:nvPr>
        </p:nvSpPr>
        <p:spPr>
          <a:xfrm>
            <a:off x="820737" y="1791647"/>
            <a:ext cx="10551600" cy="4287561"/>
          </a:xfrm>
        </p:spPr>
        <p:txBody>
          <a:bodyPr>
            <a:normAutofit/>
          </a:bodyPr>
          <a:lstStyle/>
          <a:p>
            <a:pPr lvl="0"/>
            <a:r>
              <a:rPr lang="en-US" sz="2400" dirty="0"/>
              <a:t>Who is reviewable? </a:t>
            </a:r>
            <a:endParaRPr lang="en-US" sz="2400" b="0" dirty="0"/>
          </a:p>
          <a:p>
            <a:pPr lvl="3" indent="0">
              <a:buNone/>
            </a:pPr>
            <a:endParaRPr lang="en-US" sz="2400" b="0" dirty="0"/>
          </a:p>
          <a:p>
            <a:pPr marL="808038" lvl="3" indent="-625475">
              <a:buAutoNum type="arabicParenBoth"/>
            </a:pPr>
            <a:r>
              <a:rPr lang="en-US" sz="2400" b="0" dirty="0"/>
              <a:t>The main public bodies, principally: FCA, PRA, PSR, FSCS and FOS.</a:t>
            </a:r>
          </a:p>
          <a:p>
            <a:pPr marL="808038" lvl="3" indent="-625475">
              <a:buAutoNum type="arabicParenBoth"/>
            </a:pPr>
            <a:endParaRPr lang="en-US" sz="2400" dirty="0"/>
          </a:p>
          <a:p>
            <a:pPr marL="808038" lvl="3" indent="-625475">
              <a:buAutoNum type="arabicParenBoth"/>
            </a:pPr>
            <a:r>
              <a:rPr lang="en-US" sz="2400" dirty="0"/>
              <a:t>A</a:t>
            </a:r>
            <a:r>
              <a:rPr lang="en-US" sz="2400" b="0" dirty="0"/>
              <a:t>lso, </a:t>
            </a:r>
            <a:r>
              <a:rPr lang="en-US" sz="2400" b="0" u="sng" dirty="0"/>
              <a:t>private bodies</a:t>
            </a:r>
            <a:r>
              <a:rPr lang="en-US" sz="2400" b="0" dirty="0"/>
              <a:t> that are exercising </a:t>
            </a:r>
            <a:r>
              <a:rPr lang="en-US" sz="2400" b="0" u="sng" dirty="0"/>
              <a:t>governmental functions</a:t>
            </a:r>
            <a:r>
              <a:rPr lang="en-US" sz="2400" b="0" dirty="0"/>
              <a:t> in the financial markets, for example </a:t>
            </a:r>
            <a:r>
              <a:rPr lang="en-US" sz="2400" b="0" dirty="0" err="1"/>
              <a:t>Recognised</a:t>
            </a:r>
            <a:r>
              <a:rPr lang="en-US" sz="2400" b="0" dirty="0"/>
              <a:t> </a:t>
            </a:r>
            <a:r>
              <a:rPr lang="en-US" sz="2400" dirty="0"/>
              <a:t>I</a:t>
            </a:r>
            <a:r>
              <a:rPr lang="en-US" sz="2400" b="0" dirty="0"/>
              <a:t>nvestment </a:t>
            </a:r>
            <a:r>
              <a:rPr lang="en-US" sz="2400" dirty="0"/>
              <a:t>E</a:t>
            </a:r>
            <a:r>
              <a:rPr lang="en-US" sz="2400" b="0" dirty="0"/>
              <a:t>xchanges (RIE) or </a:t>
            </a:r>
            <a:r>
              <a:rPr lang="en-US" sz="2400" b="0" dirty="0" err="1"/>
              <a:t>Recognised</a:t>
            </a:r>
            <a:r>
              <a:rPr lang="en-US" sz="2400" b="0" dirty="0"/>
              <a:t> Clearing Houses (CCPs) </a:t>
            </a:r>
          </a:p>
          <a:p>
            <a:pPr marL="808038" lvl="3" indent="0">
              <a:buNone/>
            </a:pPr>
            <a:r>
              <a:rPr lang="en-US" sz="2400" dirty="0"/>
              <a:t>(see </a:t>
            </a:r>
            <a:r>
              <a:rPr lang="en-GB" sz="2400" i="1" dirty="0"/>
              <a:t>R v London Metal Exchange, ex p </a:t>
            </a:r>
            <a:r>
              <a:rPr lang="en-GB" sz="2400" i="1" dirty="0" err="1"/>
              <a:t>Albatros</a:t>
            </a:r>
            <a:r>
              <a:rPr lang="en-GB" sz="2400" i="1" dirty="0"/>
              <a:t> Warehousing BV</a:t>
            </a:r>
            <a:r>
              <a:rPr lang="en-GB" sz="2400" dirty="0"/>
              <a:t>, 30 March 2000 – an investment exchange is amenable to JR when enforcing its rules.)  </a:t>
            </a:r>
            <a:endParaRPr lang="en-US" sz="2400" b="0" dirty="0"/>
          </a:p>
          <a:p>
            <a:pPr marL="457200" lvl="0" indent="-457200">
              <a:buFont typeface="Arial" panose="020B0604020202020204" pitchFamily="34" charset="0"/>
              <a:buChar char="•"/>
            </a:pPr>
            <a:endParaRPr lang="en-US" sz="2600" b="0" dirty="0"/>
          </a:p>
        </p:txBody>
      </p:sp>
      <p:sp>
        <p:nvSpPr>
          <p:cNvPr id="3" name="Title 2">
            <a:extLst>
              <a:ext uri="{FF2B5EF4-FFF2-40B4-BE49-F238E27FC236}">
                <a16:creationId xmlns:a16="http://schemas.microsoft.com/office/drawing/2014/main" id="{E4D46B97-4078-8280-863D-CB051054A132}"/>
              </a:ext>
            </a:extLst>
          </p:cNvPr>
          <p:cNvSpPr>
            <a:spLocks noGrp="1"/>
          </p:cNvSpPr>
          <p:nvPr>
            <p:ph type="title"/>
          </p:nvPr>
        </p:nvSpPr>
        <p:spPr/>
        <p:txBody>
          <a:bodyPr/>
          <a:lstStyle/>
          <a:p>
            <a:pPr lvl="0" algn="ctr"/>
            <a:r>
              <a:rPr lang="en-GB" b="1" cap="none" dirty="0"/>
              <a:t>Introduction (1)</a:t>
            </a:r>
          </a:p>
        </p:txBody>
      </p:sp>
    </p:spTree>
    <p:extLst>
      <p:ext uri="{BB962C8B-B14F-4D97-AF65-F5344CB8AC3E}">
        <p14:creationId xmlns:p14="http://schemas.microsoft.com/office/powerpoint/2010/main" val="37210079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415941-76B6-3D19-2051-54F47CB8195B}"/>
              </a:ext>
            </a:extLst>
          </p:cNvPr>
          <p:cNvSpPr>
            <a:spLocks noGrp="1"/>
          </p:cNvSpPr>
          <p:nvPr>
            <p:ph sz="quarter" idx="11"/>
          </p:nvPr>
        </p:nvSpPr>
        <p:spPr>
          <a:xfrm>
            <a:off x="683394" y="1973178"/>
            <a:ext cx="10688944" cy="4482801"/>
          </a:xfrm>
        </p:spPr>
        <p:txBody>
          <a:bodyPr>
            <a:normAutofit/>
          </a:bodyPr>
          <a:lstStyle/>
          <a:p>
            <a:pPr lvl="0"/>
            <a:r>
              <a:rPr lang="en-US" sz="2400" dirty="0"/>
              <a:t>What is reviewable?</a:t>
            </a:r>
            <a:endParaRPr lang="en-US" sz="2400" b="0" dirty="0"/>
          </a:p>
          <a:p>
            <a:pPr lvl="3" indent="0">
              <a:lnSpc>
                <a:spcPts val="2400"/>
              </a:lnSpc>
              <a:buNone/>
            </a:pPr>
            <a:endParaRPr lang="en-GB" sz="2200" b="1" u="none" strike="noStrike" dirty="0">
              <a:effectLst/>
              <a:latin typeface="+mj-lt"/>
              <a:ea typeface="Times New Roman" panose="02020603050405020304" pitchFamily="18" charset="0"/>
            </a:endParaRPr>
          </a:p>
          <a:p>
            <a:pPr lvl="3" indent="0">
              <a:lnSpc>
                <a:spcPts val="2400"/>
              </a:lnSpc>
              <a:buNone/>
            </a:pPr>
            <a:r>
              <a:rPr lang="en-GB" sz="2400" b="1" u="none" strike="noStrike" dirty="0">
                <a:effectLst/>
                <a:latin typeface="+mj-lt"/>
                <a:ea typeface="Times New Roman" panose="02020603050405020304" pitchFamily="18" charset="0"/>
              </a:rPr>
              <a:t>CPR 54.1(2)(a)</a:t>
            </a:r>
            <a:r>
              <a:rPr lang="en-GB" sz="2400" u="none" strike="noStrike" dirty="0">
                <a:effectLst/>
                <a:latin typeface="+mj-lt"/>
                <a:ea typeface="Times New Roman" panose="02020603050405020304" pitchFamily="18" charset="0"/>
              </a:rPr>
              <a:t>: “a </a:t>
            </a:r>
            <a:r>
              <a:rPr lang="en-GB" sz="2400" i="1" u="none" strike="noStrike" dirty="0">
                <a:effectLst/>
                <a:latin typeface="+mj-lt"/>
                <a:ea typeface="Times New Roman" panose="02020603050405020304" pitchFamily="18" charset="0"/>
              </a:rPr>
              <a:t>“</a:t>
            </a:r>
            <a:r>
              <a:rPr lang="en-GB" sz="2400" b="1" i="1" u="none" strike="noStrike" dirty="0">
                <a:effectLst/>
                <a:latin typeface="+mj-lt"/>
                <a:ea typeface="Times New Roman" panose="02020603050405020304" pitchFamily="18" charset="0"/>
              </a:rPr>
              <a:t>claim for judicial review</a:t>
            </a:r>
            <a:r>
              <a:rPr lang="en-GB" sz="2400" i="1" u="none" strike="noStrike" dirty="0">
                <a:effectLst/>
                <a:latin typeface="+mj-lt"/>
                <a:ea typeface="Times New Roman" panose="02020603050405020304" pitchFamily="18" charset="0"/>
              </a:rPr>
              <a:t>”</a:t>
            </a:r>
            <a:r>
              <a:rPr lang="en-GB" sz="2400" u="none" strike="noStrike" dirty="0">
                <a:effectLst/>
                <a:latin typeface="+mj-lt"/>
                <a:ea typeface="Times New Roman" panose="02020603050405020304" pitchFamily="18" charset="0"/>
              </a:rPr>
              <a:t> means </a:t>
            </a:r>
            <a:endParaRPr lang="en-GB" sz="2400" dirty="0">
              <a:latin typeface="+mj-lt"/>
              <a:ea typeface="Times New Roman" panose="02020603050405020304" pitchFamily="18" charset="0"/>
            </a:endParaRPr>
          </a:p>
          <a:p>
            <a:pPr marL="722313" lvl="3" indent="0">
              <a:lnSpc>
                <a:spcPts val="4000"/>
              </a:lnSpc>
              <a:spcBef>
                <a:spcPts val="1800"/>
              </a:spcBef>
              <a:buNone/>
            </a:pPr>
            <a:r>
              <a:rPr lang="en-GB" sz="2400" u="none" strike="noStrike" dirty="0">
                <a:effectLst/>
                <a:latin typeface="+mj-lt"/>
                <a:ea typeface="Times New Roman" panose="02020603050405020304" pitchFamily="18" charset="0"/>
              </a:rPr>
              <a:t>a claim to review the lawfulness of— (</a:t>
            </a:r>
            <a:r>
              <a:rPr lang="en-GB" sz="2400" u="none" strike="noStrike" dirty="0" err="1">
                <a:effectLst/>
                <a:latin typeface="+mj-lt"/>
                <a:ea typeface="Times New Roman" panose="02020603050405020304" pitchFamily="18" charset="0"/>
              </a:rPr>
              <a:t>i</a:t>
            </a:r>
            <a:r>
              <a:rPr lang="en-GB" sz="2400" u="none" strike="noStrike" dirty="0">
                <a:effectLst/>
                <a:latin typeface="+mj-lt"/>
                <a:ea typeface="Times New Roman" panose="02020603050405020304" pitchFamily="18" charset="0"/>
              </a:rPr>
              <a:t>) an </a:t>
            </a:r>
            <a:r>
              <a:rPr lang="en-GB" sz="2400" u="sng" strike="noStrike" dirty="0">
                <a:effectLst/>
                <a:latin typeface="+mj-lt"/>
                <a:ea typeface="Times New Roman" panose="02020603050405020304" pitchFamily="18" charset="0"/>
              </a:rPr>
              <a:t>enactment</a:t>
            </a:r>
            <a:r>
              <a:rPr lang="en-GB" sz="2400" u="none" strike="noStrike" dirty="0">
                <a:effectLst/>
                <a:latin typeface="+mj-lt"/>
                <a:ea typeface="Times New Roman" panose="02020603050405020304" pitchFamily="18" charset="0"/>
              </a:rPr>
              <a:t>; or (ii) a </a:t>
            </a:r>
            <a:r>
              <a:rPr lang="en-GB" sz="2400" u="sng" strike="noStrike" dirty="0">
                <a:effectLst/>
                <a:latin typeface="+mj-lt"/>
                <a:ea typeface="Times New Roman" panose="02020603050405020304" pitchFamily="18" charset="0"/>
              </a:rPr>
              <a:t>decision</a:t>
            </a:r>
            <a:r>
              <a:rPr lang="en-GB" sz="2400" u="none" strike="noStrike" dirty="0">
                <a:effectLst/>
                <a:latin typeface="+mj-lt"/>
                <a:ea typeface="Times New Roman" panose="02020603050405020304" pitchFamily="18" charset="0"/>
              </a:rPr>
              <a:t>, </a:t>
            </a:r>
            <a:r>
              <a:rPr lang="en-GB" sz="2400" u="sng" strike="noStrike" dirty="0">
                <a:effectLst/>
                <a:latin typeface="+mj-lt"/>
                <a:ea typeface="Times New Roman" panose="02020603050405020304" pitchFamily="18" charset="0"/>
              </a:rPr>
              <a:t>action</a:t>
            </a:r>
            <a:r>
              <a:rPr lang="en-GB" sz="2400" strike="noStrike" dirty="0">
                <a:effectLst/>
                <a:latin typeface="+mj-lt"/>
                <a:ea typeface="Times New Roman" panose="02020603050405020304" pitchFamily="18" charset="0"/>
              </a:rPr>
              <a:t> </a:t>
            </a:r>
            <a:r>
              <a:rPr lang="en-GB" sz="2400" u="none" strike="noStrike" dirty="0">
                <a:effectLst/>
                <a:latin typeface="+mj-lt"/>
                <a:ea typeface="Times New Roman" panose="02020603050405020304" pitchFamily="18" charset="0"/>
              </a:rPr>
              <a:t>or </a:t>
            </a:r>
            <a:r>
              <a:rPr lang="en-GB" sz="2400" u="sng" strike="noStrike" dirty="0">
                <a:effectLst/>
                <a:latin typeface="+mj-lt"/>
                <a:ea typeface="Times New Roman" panose="02020603050405020304" pitchFamily="18" charset="0"/>
              </a:rPr>
              <a:t>failure to act</a:t>
            </a:r>
            <a:r>
              <a:rPr lang="en-GB" sz="2400" strike="noStrike" dirty="0">
                <a:effectLst/>
                <a:latin typeface="+mj-lt"/>
                <a:ea typeface="Times New Roman" panose="02020603050405020304" pitchFamily="18" charset="0"/>
              </a:rPr>
              <a:t> </a:t>
            </a:r>
            <a:r>
              <a:rPr lang="en-GB" sz="2400" u="none" strike="noStrike" dirty="0">
                <a:effectLst/>
                <a:latin typeface="+mj-lt"/>
                <a:ea typeface="Times New Roman" panose="02020603050405020304" pitchFamily="18" charset="0"/>
              </a:rPr>
              <a:t>in relation to the exercise of a </a:t>
            </a:r>
            <a:r>
              <a:rPr lang="en-GB" sz="2400" u="sng" strike="noStrike" dirty="0">
                <a:effectLst/>
                <a:latin typeface="+mj-lt"/>
                <a:ea typeface="Times New Roman" panose="02020603050405020304" pitchFamily="18" charset="0"/>
              </a:rPr>
              <a:t>public function</a:t>
            </a:r>
            <a:r>
              <a:rPr lang="en-GB" sz="2400" u="none" strike="noStrike" dirty="0">
                <a:effectLst/>
                <a:latin typeface="+mj-lt"/>
                <a:ea typeface="Times New Roman" panose="02020603050405020304" pitchFamily="18" charset="0"/>
              </a:rPr>
              <a:t>.” </a:t>
            </a:r>
          </a:p>
          <a:p>
            <a:pPr lvl="3" indent="0">
              <a:buNone/>
            </a:pPr>
            <a:endParaRPr lang="en-US" sz="2600" b="0" dirty="0"/>
          </a:p>
          <a:p>
            <a:pPr marL="457200" lvl="0" indent="-457200">
              <a:buFont typeface="Arial" panose="020B0604020202020204" pitchFamily="34" charset="0"/>
              <a:buChar char="•"/>
            </a:pPr>
            <a:endParaRPr lang="en-US" sz="2600" b="0" dirty="0"/>
          </a:p>
          <a:p>
            <a:endParaRPr lang="en-GB" dirty="0"/>
          </a:p>
        </p:txBody>
      </p:sp>
      <p:sp>
        <p:nvSpPr>
          <p:cNvPr id="3" name="Title 2">
            <a:extLst>
              <a:ext uri="{FF2B5EF4-FFF2-40B4-BE49-F238E27FC236}">
                <a16:creationId xmlns:a16="http://schemas.microsoft.com/office/drawing/2014/main" id="{30E982C1-4851-0990-2540-C76012058AAF}"/>
              </a:ext>
            </a:extLst>
          </p:cNvPr>
          <p:cNvSpPr>
            <a:spLocks noGrp="1"/>
          </p:cNvSpPr>
          <p:nvPr>
            <p:ph type="title"/>
          </p:nvPr>
        </p:nvSpPr>
        <p:spPr/>
        <p:txBody>
          <a:bodyPr/>
          <a:lstStyle/>
          <a:p>
            <a:pPr algn="ctr"/>
            <a:r>
              <a:rPr lang="en-GB" b="1" cap="none" dirty="0"/>
              <a:t>Introduction (2)</a:t>
            </a:r>
            <a:endParaRPr lang="en-GB" b="1" dirty="0"/>
          </a:p>
        </p:txBody>
      </p:sp>
    </p:spTree>
    <p:extLst>
      <p:ext uri="{BB962C8B-B14F-4D97-AF65-F5344CB8AC3E}">
        <p14:creationId xmlns:p14="http://schemas.microsoft.com/office/powerpoint/2010/main" val="32112705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03CA21-DB13-A3EE-D9C1-D29A3163310A}"/>
              </a:ext>
            </a:extLst>
          </p:cNvPr>
          <p:cNvSpPr>
            <a:spLocks noGrp="1"/>
          </p:cNvSpPr>
          <p:nvPr>
            <p:ph sz="quarter" idx="11"/>
          </p:nvPr>
        </p:nvSpPr>
        <p:spPr>
          <a:xfrm>
            <a:off x="404261" y="1694046"/>
            <a:ext cx="11097928" cy="4687503"/>
          </a:xfrm>
        </p:spPr>
        <p:txBody>
          <a:bodyPr>
            <a:normAutofit fontScale="92500" lnSpcReduction="10000"/>
          </a:bodyPr>
          <a:lstStyle/>
          <a:p>
            <a:pPr marL="274638" lvl="2" indent="0" algn="just">
              <a:lnSpc>
                <a:spcPct val="150000"/>
              </a:lnSpc>
              <a:spcBef>
                <a:spcPts val="1440"/>
              </a:spcBef>
              <a:buClr>
                <a:srgbClr val="000000"/>
              </a:buClr>
              <a:buNone/>
              <a:tabLst>
                <a:tab pos="228600" algn="l"/>
                <a:tab pos="457200" algn="l"/>
              </a:tabLst>
            </a:pPr>
            <a:r>
              <a:rPr lang="en-GB" sz="2600" b="1" dirty="0">
                <a:latin typeface="+mj-lt"/>
                <a:ea typeface="Times New Roman" panose="02020603050405020304" pitchFamily="18" charset="0"/>
              </a:rPr>
              <a:t>Four main categories of reviewable decision: </a:t>
            </a:r>
          </a:p>
          <a:p>
            <a:pPr marL="630238" lvl="2" indent="-355600" algn="just">
              <a:lnSpc>
                <a:spcPct val="150000"/>
              </a:lnSpc>
              <a:spcBef>
                <a:spcPts val="1440"/>
              </a:spcBef>
              <a:buClr>
                <a:srgbClr val="000000"/>
              </a:buClr>
              <a:buFont typeface="+mj-lt"/>
              <a:buAutoNum type="arabicPeriod"/>
              <a:tabLst>
                <a:tab pos="228600" algn="l"/>
                <a:tab pos="457200" algn="l"/>
              </a:tabLst>
            </a:pPr>
            <a:r>
              <a:rPr lang="en-GB" sz="2200" b="1" dirty="0">
                <a:latin typeface="+mj-lt"/>
                <a:ea typeface="Times New Roman" panose="02020603050405020304" pitchFamily="18" charset="0"/>
              </a:rPr>
              <a:t>Regime </a:t>
            </a:r>
            <a:r>
              <a:rPr lang="en-GB" sz="2200" b="1" dirty="0">
                <a:effectLst/>
                <a:latin typeface="+mj-lt"/>
                <a:ea typeface="Times New Roman" panose="02020603050405020304" pitchFamily="18" charset="0"/>
              </a:rPr>
              <a:t>changes</a:t>
            </a:r>
            <a:r>
              <a:rPr lang="en-GB" sz="2200" dirty="0">
                <a:effectLst/>
                <a:latin typeface="+mj-lt"/>
                <a:ea typeface="Times New Roman" panose="02020603050405020304" pitchFamily="18" charset="0"/>
              </a:rPr>
              <a:t>, e.g. amendments to the FCA Handbook, unless pursuant to primary legislation. See </a:t>
            </a:r>
            <a:r>
              <a:rPr lang="en-GB" sz="2200" u="sng" dirty="0">
                <a:effectLst/>
                <a:latin typeface="+mj-lt"/>
                <a:ea typeface="Times New Roman" panose="02020603050405020304" pitchFamily="18" charset="0"/>
              </a:rPr>
              <a:t>R (British Bankers Association) v FCA and FOS</a:t>
            </a:r>
            <a:r>
              <a:rPr lang="en-GB" sz="2200" i="1" dirty="0">
                <a:effectLst/>
                <a:latin typeface="+mj-lt"/>
                <a:ea typeface="Times New Roman" panose="02020603050405020304" pitchFamily="18" charset="0"/>
              </a:rPr>
              <a:t> (the “PPI judicial review”). </a:t>
            </a:r>
            <a:endParaRPr lang="en-GB" sz="2200" dirty="0">
              <a:effectLst/>
              <a:latin typeface="+mj-lt"/>
              <a:ea typeface="Times New Roman" panose="02020603050405020304" pitchFamily="18" charset="0"/>
            </a:endParaRPr>
          </a:p>
          <a:p>
            <a:pPr marL="630238" lvl="2" indent="-355600" algn="just">
              <a:lnSpc>
                <a:spcPct val="150000"/>
              </a:lnSpc>
              <a:spcBef>
                <a:spcPts val="1440"/>
              </a:spcBef>
              <a:buClr>
                <a:srgbClr val="000000"/>
              </a:buClr>
              <a:buFont typeface="+mj-lt"/>
              <a:buAutoNum type="arabicPeriod"/>
              <a:tabLst>
                <a:tab pos="228600" algn="l"/>
                <a:tab pos="630238" algn="l"/>
              </a:tabLst>
            </a:pPr>
            <a:r>
              <a:rPr lang="en-GB" sz="2200" b="1" dirty="0">
                <a:latin typeface="+mj-lt"/>
                <a:ea typeface="Times New Roman" panose="02020603050405020304" pitchFamily="18" charset="0"/>
              </a:rPr>
              <a:t>Market interventions</a:t>
            </a:r>
            <a:r>
              <a:rPr lang="en-GB" sz="2200" dirty="0">
                <a:latin typeface="+mj-lt"/>
                <a:ea typeface="Times New Roman" panose="02020603050405020304" pitchFamily="18" charset="0"/>
              </a:rPr>
              <a:t> e.g. market suspensions, cancellations. See </a:t>
            </a:r>
            <a:r>
              <a:rPr lang="en-GB" sz="2100" u="sng" dirty="0">
                <a:latin typeface="+mj-lt"/>
              </a:rPr>
              <a:t>R (Elliott Associates &amp; Jane Street) v London Metal Exchange</a:t>
            </a:r>
            <a:r>
              <a:rPr lang="en-GB" sz="2100" dirty="0">
                <a:latin typeface="+mj-lt"/>
              </a:rPr>
              <a:t> [2023] EWHC 2969 (Admin).</a:t>
            </a:r>
          </a:p>
          <a:p>
            <a:pPr marL="630238" lvl="2" indent="-322263" algn="just">
              <a:lnSpc>
                <a:spcPct val="150000"/>
              </a:lnSpc>
              <a:spcBef>
                <a:spcPts val="1440"/>
              </a:spcBef>
              <a:buClr>
                <a:srgbClr val="000000"/>
              </a:buClr>
              <a:buFont typeface="+mj-lt"/>
              <a:buAutoNum type="arabicPeriod"/>
              <a:tabLst>
                <a:tab pos="228600" algn="l"/>
                <a:tab pos="457200" algn="l"/>
              </a:tabLst>
            </a:pPr>
            <a:r>
              <a:rPr lang="en-GB" sz="2200" b="1" dirty="0">
                <a:effectLst/>
                <a:latin typeface="+mj-lt"/>
                <a:ea typeface="Times New Roman" panose="02020603050405020304" pitchFamily="18" charset="0"/>
              </a:rPr>
              <a:t>Decisions affecting particular firms </a:t>
            </a:r>
            <a:r>
              <a:rPr lang="en-GB" sz="2200" dirty="0">
                <a:effectLst/>
                <a:latin typeface="+mj-lt"/>
                <a:ea typeface="Times New Roman" panose="02020603050405020304" pitchFamily="18" charset="0"/>
              </a:rPr>
              <a:t>e.g. FOS and FSCS Decisions. </a:t>
            </a:r>
          </a:p>
          <a:p>
            <a:pPr marL="630238" lvl="2" indent="-322263" algn="just">
              <a:lnSpc>
                <a:spcPct val="150000"/>
              </a:lnSpc>
              <a:spcBef>
                <a:spcPts val="1440"/>
              </a:spcBef>
              <a:buClr>
                <a:srgbClr val="000000"/>
              </a:buClr>
              <a:buFont typeface="+mj-lt"/>
              <a:buAutoNum type="arabicPeriod"/>
              <a:tabLst>
                <a:tab pos="228600" algn="l"/>
                <a:tab pos="630238" algn="l"/>
              </a:tabLst>
            </a:pPr>
            <a:r>
              <a:rPr lang="en-GB" sz="2200" b="1" dirty="0">
                <a:latin typeface="+mj-lt"/>
                <a:ea typeface="Times New Roman" panose="02020603050405020304" pitchFamily="18" charset="0"/>
              </a:rPr>
              <a:t>D</a:t>
            </a:r>
            <a:r>
              <a:rPr lang="en-GB" sz="2200" b="1" dirty="0">
                <a:effectLst/>
                <a:latin typeface="+mj-lt"/>
                <a:ea typeface="Times New Roman" panose="02020603050405020304" pitchFamily="18" charset="0"/>
              </a:rPr>
              <a:t>ecisions </a:t>
            </a:r>
            <a:r>
              <a:rPr lang="en-GB" sz="2200" b="1" i="1" dirty="0">
                <a:effectLst/>
                <a:latin typeface="+mj-lt"/>
                <a:ea typeface="Times New Roman" panose="02020603050405020304" pitchFamily="18" charset="0"/>
              </a:rPr>
              <a:t>not </a:t>
            </a:r>
            <a:r>
              <a:rPr lang="en-GB" sz="2200" b="1" dirty="0">
                <a:effectLst/>
                <a:latin typeface="+mj-lt"/>
                <a:ea typeface="Times New Roman" panose="02020603050405020304" pitchFamily="18" charset="0"/>
              </a:rPr>
              <a:t>to act</a:t>
            </a:r>
            <a:r>
              <a:rPr lang="en-GB" sz="2200" dirty="0">
                <a:effectLst/>
                <a:latin typeface="+mj-lt"/>
                <a:ea typeface="Times New Roman" panose="02020603050405020304" pitchFamily="18" charset="0"/>
              </a:rPr>
              <a:t>: </a:t>
            </a:r>
            <a:r>
              <a:rPr lang="en-GB" sz="2200" u="sng" dirty="0">
                <a:effectLst/>
                <a:latin typeface="+mj-lt"/>
                <a:ea typeface="Times New Roman" panose="02020603050405020304" pitchFamily="18" charset="0"/>
              </a:rPr>
              <a:t>R (APPG on Fair Business Banking) v FCA </a:t>
            </a:r>
            <a:r>
              <a:rPr lang="en-GB" sz="2200" dirty="0">
                <a:effectLst/>
                <a:latin typeface="+mj-lt"/>
                <a:ea typeface="Times New Roman" panose="02020603050405020304" pitchFamily="18" charset="0"/>
              </a:rPr>
              <a:t>(a decision </a:t>
            </a:r>
            <a:r>
              <a:rPr lang="en-GB" sz="2200" i="1" dirty="0">
                <a:effectLst/>
                <a:latin typeface="+mj-lt"/>
                <a:ea typeface="Times New Roman" panose="02020603050405020304" pitchFamily="18" charset="0"/>
              </a:rPr>
              <a:t>not </a:t>
            </a:r>
            <a:r>
              <a:rPr lang="en-GB" sz="2200" dirty="0">
                <a:effectLst/>
                <a:latin typeface="+mj-lt"/>
                <a:ea typeface="Times New Roman" panose="02020603050405020304" pitchFamily="18" charset="0"/>
              </a:rPr>
              <a:t>to use powers to require further redress to be paid to customers who bought interest rate hedging products). </a:t>
            </a:r>
          </a:p>
          <a:p>
            <a:pPr marL="745200" lvl="3" indent="-457200"/>
            <a:endParaRPr lang="en-GB" sz="1800" u="none" strike="noStrike" dirty="0">
              <a:effectLst/>
              <a:latin typeface="Times New Roman" panose="02020603050405020304" pitchFamily="18" charset="0"/>
              <a:ea typeface="Times New Roman" panose="02020603050405020304" pitchFamily="18" charset="0"/>
            </a:endParaRPr>
          </a:p>
          <a:p>
            <a:endParaRPr lang="en-GB" dirty="0"/>
          </a:p>
        </p:txBody>
      </p:sp>
      <p:sp>
        <p:nvSpPr>
          <p:cNvPr id="3" name="Title 2">
            <a:extLst>
              <a:ext uri="{FF2B5EF4-FFF2-40B4-BE49-F238E27FC236}">
                <a16:creationId xmlns:a16="http://schemas.microsoft.com/office/drawing/2014/main" id="{F0657183-46E0-EACB-F81C-7B5BBC835308}"/>
              </a:ext>
            </a:extLst>
          </p:cNvPr>
          <p:cNvSpPr>
            <a:spLocks noGrp="1"/>
          </p:cNvSpPr>
          <p:nvPr>
            <p:ph type="title"/>
          </p:nvPr>
        </p:nvSpPr>
        <p:spPr/>
        <p:txBody>
          <a:bodyPr/>
          <a:lstStyle/>
          <a:p>
            <a:pPr algn="ctr"/>
            <a:r>
              <a:rPr lang="en-GB" b="1" cap="none" dirty="0"/>
              <a:t>Introduction (3)</a:t>
            </a:r>
            <a:endParaRPr lang="en-GB" dirty="0"/>
          </a:p>
        </p:txBody>
      </p:sp>
    </p:spTree>
    <p:extLst>
      <p:ext uri="{BB962C8B-B14F-4D97-AF65-F5344CB8AC3E}">
        <p14:creationId xmlns:p14="http://schemas.microsoft.com/office/powerpoint/2010/main" val="29114510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415941-76B6-3D19-2051-54F47CB8195B}"/>
              </a:ext>
            </a:extLst>
          </p:cNvPr>
          <p:cNvSpPr>
            <a:spLocks noGrp="1"/>
          </p:cNvSpPr>
          <p:nvPr>
            <p:ph sz="quarter" idx="11"/>
          </p:nvPr>
        </p:nvSpPr>
        <p:spPr>
          <a:xfrm>
            <a:off x="539015" y="1751797"/>
            <a:ext cx="11466426" cy="4601707"/>
          </a:xfrm>
        </p:spPr>
        <p:txBody>
          <a:bodyPr>
            <a:normAutofit/>
          </a:bodyPr>
          <a:lstStyle/>
          <a:p>
            <a:pPr lvl="0"/>
            <a:r>
              <a:rPr lang="en-US" sz="2400" dirty="0"/>
              <a:t>Scope of review </a:t>
            </a:r>
            <a:endParaRPr lang="en-US" sz="2400" b="0" dirty="0"/>
          </a:p>
          <a:p>
            <a:pPr marL="342900" lvl="0" indent="-342900">
              <a:buFontTx/>
              <a:buChar char="-"/>
            </a:pPr>
            <a:r>
              <a:rPr lang="en-GB" sz="2400" b="0" u="none" strike="noStrike" dirty="0">
                <a:effectLst/>
                <a:latin typeface="+mj-lt"/>
                <a:ea typeface="Times New Roman" panose="02020603050405020304" pitchFamily="18" charset="0"/>
              </a:rPr>
              <a:t>Not an appeal on the merits. Three main avenues of challenge:  </a:t>
            </a:r>
            <a:endParaRPr lang="en-GB" sz="2400" dirty="0">
              <a:latin typeface="+mj-lt"/>
              <a:ea typeface="Times New Roman" panose="02020603050405020304" pitchFamily="18" charset="0"/>
            </a:endParaRPr>
          </a:p>
          <a:p>
            <a:pPr marL="722313" lvl="1" indent="-539750">
              <a:spcBef>
                <a:spcPts val="1800"/>
              </a:spcBef>
              <a:buAutoNum type="arabicParenBoth"/>
            </a:pPr>
            <a:r>
              <a:rPr lang="en-GB" sz="2400" b="1" strike="noStrike" dirty="0">
                <a:effectLst/>
                <a:latin typeface="+mj-lt"/>
                <a:ea typeface="Times New Roman" panose="02020603050405020304" pitchFamily="18" charset="0"/>
              </a:rPr>
              <a:t>Illegality</a:t>
            </a:r>
            <a:r>
              <a:rPr lang="en-GB" sz="2400" b="1" dirty="0">
                <a:latin typeface="+mj-lt"/>
                <a:ea typeface="Times New Roman" panose="02020603050405020304" pitchFamily="18" charset="0"/>
              </a:rPr>
              <a:t> </a:t>
            </a:r>
            <a:r>
              <a:rPr lang="en-GB" sz="2400" dirty="0">
                <a:latin typeface="+mj-lt"/>
                <a:ea typeface="Times New Roman" panose="02020603050405020304" pitchFamily="18" charset="0"/>
              </a:rPr>
              <a:t>- error of law; </a:t>
            </a:r>
            <a:r>
              <a:rPr lang="en-GB" sz="2400" b="0" u="none" strike="noStrike" dirty="0">
                <a:effectLst/>
                <a:latin typeface="+mj-lt"/>
                <a:ea typeface="Times New Roman" panose="02020603050405020304" pitchFamily="18" charset="0"/>
              </a:rPr>
              <a:t> </a:t>
            </a:r>
          </a:p>
          <a:p>
            <a:pPr marL="722313" lvl="1" indent="-539750">
              <a:spcBef>
                <a:spcPts val="1800"/>
              </a:spcBef>
              <a:buAutoNum type="arabicParenBoth"/>
            </a:pPr>
            <a:r>
              <a:rPr lang="en-GB" sz="2400" b="1" dirty="0">
                <a:latin typeface="+mj-lt"/>
                <a:ea typeface="Times New Roman" panose="02020603050405020304" pitchFamily="18" charset="0"/>
              </a:rPr>
              <a:t>I</a:t>
            </a:r>
            <a:r>
              <a:rPr lang="en-GB" sz="2400" b="1" strike="noStrike" dirty="0">
                <a:effectLst/>
                <a:latin typeface="+mj-lt"/>
                <a:ea typeface="Times New Roman" panose="02020603050405020304" pitchFamily="18" charset="0"/>
              </a:rPr>
              <a:t>rrationality </a:t>
            </a:r>
            <a:r>
              <a:rPr lang="en-GB" sz="2400" dirty="0">
                <a:latin typeface="+mj-lt"/>
                <a:ea typeface="Times New Roman" panose="02020603050405020304" pitchFamily="18" charset="0"/>
              </a:rPr>
              <a:t>- </a:t>
            </a:r>
            <a:r>
              <a:rPr lang="en-GB" sz="2400" b="0" u="none" strike="noStrike" dirty="0">
                <a:effectLst/>
                <a:latin typeface="+mj-lt"/>
                <a:ea typeface="Times New Roman" panose="02020603050405020304" pitchFamily="18" charset="0"/>
              </a:rPr>
              <a:t>either the decision is (</a:t>
            </a:r>
            <a:r>
              <a:rPr lang="en-GB" sz="2400" b="0" u="none" strike="noStrike" dirty="0" err="1">
                <a:effectLst/>
                <a:latin typeface="+mj-lt"/>
                <a:ea typeface="Times New Roman" panose="02020603050405020304" pitchFamily="18" charset="0"/>
              </a:rPr>
              <a:t>i</a:t>
            </a:r>
            <a:r>
              <a:rPr lang="en-GB" sz="2400" b="0" u="none" strike="noStrike" dirty="0">
                <a:effectLst/>
                <a:latin typeface="+mj-lt"/>
                <a:ea typeface="Times New Roman" panose="02020603050405020304" pitchFamily="18" charset="0"/>
              </a:rPr>
              <a:t>) outside the range of reasonable decisions; or (ii) contains a demonstrable flaw in the reasoning; </a:t>
            </a:r>
          </a:p>
          <a:p>
            <a:pPr marL="722313" lvl="1" indent="-539750">
              <a:spcBef>
                <a:spcPts val="1800"/>
              </a:spcBef>
              <a:buAutoNum type="arabicParenBoth"/>
            </a:pPr>
            <a:r>
              <a:rPr lang="en-GB" sz="2400" b="1" dirty="0">
                <a:latin typeface="+mj-lt"/>
                <a:ea typeface="Times New Roman" panose="02020603050405020304" pitchFamily="18" charset="0"/>
              </a:rPr>
              <a:t>P</a:t>
            </a:r>
            <a:r>
              <a:rPr lang="en-GB" sz="2400" b="1" strike="noStrike" dirty="0">
                <a:effectLst/>
                <a:latin typeface="+mj-lt"/>
                <a:ea typeface="Times New Roman" panose="02020603050405020304" pitchFamily="18" charset="0"/>
              </a:rPr>
              <a:t>rocedural unfairness</a:t>
            </a:r>
            <a:r>
              <a:rPr lang="en-GB" sz="2400" b="1" dirty="0">
                <a:latin typeface="+mj-lt"/>
                <a:ea typeface="Times New Roman" panose="02020603050405020304" pitchFamily="18" charset="0"/>
              </a:rPr>
              <a:t> - </a:t>
            </a:r>
            <a:r>
              <a:rPr lang="en-GB" sz="2400" dirty="0">
                <a:latin typeface="+mj-lt"/>
                <a:ea typeface="Times New Roman" panose="02020603050405020304" pitchFamily="18" charset="0"/>
              </a:rPr>
              <a:t>the decision was reached by an unfair process. </a:t>
            </a:r>
            <a:endParaRPr lang="en-GB" sz="2400" b="0" u="none" strike="noStrike" dirty="0">
              <a:effectLst/>
              <a:latin typeface="+mj-lt"/>
              <a:ea typeface="Times New Roman" panose="02020603050405020304" pitchFamily="18" charset="0"/>
            </a:endParaRPr>
          </a:p>
          <a:p>
            <a:pPr lvl="3" indent="0">
              <a:buNone/>
            </a:pPr>
            <a:endParaRPr lang="en-GB" sz="2200" u="none" strike="noStrike" dirty="0">
              <a:effectLst/>
              <a:latin typeface="+mj-lt"/>
              <a:ea typeface="Times New Roman" panose="02020603050405020304" pitchFamily="18" charset="0"/>
            </a:endParaRPr>
          </a:p>
          <a:p>
            <a:pPr marL="745200" lvl="3" indent="-457200"/>
            <a:endParaRPr lang="en-GB" sz="1800" u="none" strike="noStrike" dirty="0">
              <a:effectLst/>
              <a:latin typeface="Times New Roman" panose="02020603050405020304" pitchFamily="18" charset="0"/>
              <a:ea typeface="Times New Roman" panose="02020603050405020304" pitchFamily="18" charset="0"/>
            </a:endParaRPr>
          </a:p>
          <a:p>
            <a:pPr marL="745200" lvl="3" indent="-457200"/>
            <a:endParaRPr lang="en-US" sz="2600" b="0" dirty="0"/>
          </a:p>
          <a:p>
            <a:pPr marL="457200" lvl="0" indent="-457200">
              <a:buFont typeface="Arial" panose="020B0604020202020204" pitchFamily="34" charset="0"/>
              <a:buChar char="•"/>
            </a:pPr>
            <a:endParaRPr lang="en-US" sz="2600" b="0" dirty="0"/>
          </a:p>
          <a:p>
            <a:endParaRPr lang="en-GB" dirty="0"/>
          </a:p>
        </p:txBody>
      </p:sp>
      <p:sp>
        <p:nvSpPr>
          <p:cNvPr id="3" name="Title 2">
            <a:extLst>
              <a:ext uri="{FF2B5EF4-FFF2-40B4-BE49-F238E27FC236}">
                <a16:creationId xmlns:a16="http://schemas.microsoft.com/office/drawing/2014/main" id="{30E982C1-4851-0990-2540-C76012058AAF}"/>
              </a:ext>
            </a:extLst>
          </p:cNvPr>
          <p:cNvSpPr>
            <a:spLocks noGrp="1"/>
          </p:cNvSpPr>
          <p:nvPr>
            <p:ph type="title"/>
          </p:nvPr>
        </p:nvSpPr>
        <p:spPr/>
        <p:txBody>
          <a:bodyPr/>
          <a:lstStyle/>
          <a:p>
            <a:pPr algn="ctr"/>
            <a:r>
              <a:rPr lang="en-GB" b="1" cap="none" dirty="0"/>
              <a:t>Introduction (4)</a:t>
            </a:r>
            <a:endParaRPr lang="en-GB" b="1" dirty="0"/>
          </a:p>
        </p:txBody>
      </p:sp>
    </p:spTree>
    <p:extLst>
      <p:ext uri="{BB962C8B-B14F-4D97-AF65-F5344CB8AC3E}">
        <p14:creationId xmlns:p14="http://schemas.microsoft.com/office/powerpoint/2010/main" val="2260389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55D5BA-9D56-4825-9E6D-930F565252BC}"/>
              </a:ext>
            </a:extLst>
          </p:cNvPr>
          <p:cNvSpPr>
            <a:spLocks noGrp="1"/>
          </p:cNvSpPr>
          <p:nvPr>
            <p:ph sz="quarter" idx="11"/>
          </p:nvPr>
        </p:nvSpPr>
        <p:spPr>
          <a:xfrm>
            <a:off x="182881" y="1636295"/>
            <a:ext cx="11704320" cy="4754880"/>
          </a:xfrm>
        </p:spPr>
        <p:txBody>
          <a:bodyPr>
            <a:normAutofit/>
          </a:bodyPr>
          <a:lstStyle/>
          <a:p>
            <a:pPr lvl="0"/>
            <a:r>
              <a:rPr lang="en-GB" sz="2400" dirty="0">
                <a:latin typeface="+mj-lt"/>
                <a:ea typeface="Times New Roman" panose="02020603050405020304" pitchFamily="18" charset="0"/>
              </a:rPr>
              <a:t>What is distinctive about </a:t>
            </a:r>
            <a:r>
              <a:rPr lang="en-GB" sz="2400" b="1" u="none" strike="noStrike" dirty="0">
                <a:effectLst/>
                <a:latin typeface="+mj-lt"/>
                <a:ea typeface="Times New Roman" panose="02020603050405020304" pitchFamily="18" charset="0"/>
              </a:rPr>
              <a:t>Financial Services JR</a:t>
            </a:r>
          </a:p>
          <a:p>
            <a:pPr marL="514350" lvl="0" indent="-514350">
              <a:buAutoNum type="romanLcParenBoth"/>
            </a:pPr>
            <a:r>
              <a:rPr lang="en-GB" sz="2400" b="1" dirty="0">
                <a:latin typeface="+mj-lt"/>
                <a:ea typeface="Times New Roman" panose="02020603050405020304" pitchFamily="18" charset="0"/>
              </a:rPr>
              <a:t>Expert decision-makers operating in a specialist field</a:t>
            </a:r>
            <a:r>
              <a:rPr lang="en-GB" sz="2400" b="0" dirty="0">
                <a:latin typeface="+mj-lt"/>
                <a:ea typeface="Times New Roman" panose="02020603050405020304" pitchFamily="18" charset="0"/>
              </a:rPr>
              <a:t>,</a:t>
            </a:r>
            <a:r>
              <a:rPr lang="en-GB" sz="2400" b="1" dirty="0">
                <a:latin typeface="+mj-lt"/>
                <a:ea typeface="Times New Roman" panose="02020603050405020304" pitchFamily="18" charset="0"/>
              </a:rPr>
              <a:t> </a:t>
            </a:r>
            <a:r>
              <a:rPr lang="en-GB" sz="2400" b="0" dirty="0">
                <a:latin typeface="+mj-lt"/>
                <a:ea typeface="Times New Roman" panose="02020603050405020304" pitchFamily="18" charset="0"/>
              </a:rPr>
              <a:t>making it very difficult to challenge on rationality. </a:t>
            </a:r>
            <a:r>
              <a:rPr lang="en-GB" sz="2400" b="0" u="sng" dirty="0">
                <a:latin typeface="+mj-lt"/>
                <a:ea typeface="Times New Roman" panose="02020603050405020304" pitchFamily="18" charset="0"/>
              </a:rPr>
              <a:t>R (ABS Financial Planning) v FSCS </a:t>
            </a:r>
            <a:r>
              <a:rPr lang="en-GB" sz="2400" b="0" dirty="0">
                <a:latin typeface="+mj-lt"/>
                <a:ea typeface="Times New Roman" panose="02020603050405020304" pitchFamily="18" charset="0"/>
              </a:rPr>
              <a:t>(para. 62).   </a:t>
            </a:r>
          </a:p>
          <a:p>
            <a:pPr marL="514350" lvl="0" indent="-514350">
              <a:buAutoNum type="romanLcParenBoth"/>
            </a:pPr>
            <a:r>
              <a:rPr lang="en-GB" sz="2400" b="1" u="none" strike="noStrike" dirty="0">
                <a:effectLst/>
                <a:latin typeface="+mj-lt"/>
                <a:ea typeface="Times New Roman" panose="02020603050405020304" pitchFamily="18" charset="0"/>
              </a:rPr>
              <a:t>Hard-edged legal concepts to which there are right (and wrong) answers</a:t>
            </a:r>
            <a:r>
              <a:rPr lang="en-GB" sz="2400" b="0" dirty="0">
                <a:latin typeface="+mj-lt"/>
                <a:ea typeface="Times New Roman" panose="02020603050405020304" pitchFamily="18" charset="0"/>
              </a:rPr>
              <a:t>, which provide basis on which the </a:t>
            </a:r>
            <a:r>
              <a:rPr lang="en-GB" sz="2400" b="0" u="none" strike="noStrike" dirty="0">
                <a:effectLst/>
                <a:latin typeface="+mj-lt"/>
                <a:ea typeface="Times New Roman" panose="02020603050405020304" pitchFamily="18" charset="0"/>
              </a:rPr>
              <a:t>Court </a:t>
            </a:r>
            <a:r>
              <a:rPr lang="en-GB" sz="2400" b="0" i="1" u="none" strike="noStrike" dirty="0">
                <a:effectLst/>
                <a:latin typeface="+mj-lt"/>
                <a:ea typeface="Times New Roman" panose="02020603050405020304" pitchFamily="18" charset="0"/>
              </a:rPr>
              <a:t>can </a:t>
            </a:r>
            <a:r>
              <a:rPr lang="en-GB" sz="2400" b="0" u="none" strike="noStrike" dirty="0">
                <a:effectLst/>
                <a:latin typeface="+mj-lt"/>
                <a:ea typeface="Times New Roman" panose="02020603050405020304" pitchFamily="18" charset="0"/>
              </a:rPr>
              <a:t>intervene. </a:t>
            </a:r>
            <a:endParaRPr lang="en-GB" sz="2400" u="none" strike="noStrike" dirty="0">
              <a:effectLst/>
              <a:latin typeface="+mj-lt"/>
              <a:ea typeface="Times New Roman" panose="02020603050405020304" pitchFamily="18" charset="0"/>
            </a:endParaRPr>
          </a:p>
          <a:p>
            <a:pPr marL="630900" lvl="3" indent="-342900" algn="just">
              <a:spcBef>
                <a:spcPts val="1800"/>
              </a:spcBef>
              <a:buFontTx/>
              <a:buChar char="-"/>
              <a:tabLst>
                <a:tab pos="625475" algn="l"/>
              </a:tabLst>
            </a:pPr>
            <a:r>
              <a:rPr lang="en-GB" sz="2400" strike="noStrike" dirty="0">
                <a:effectLst/>
                <a:latin typeface="+mj-lt"/>
                <a:ea typeface="Times New Roman" panose="02020603050405020304" pitchFamily="18" charset="0"/>
              </a:rPr>
              <a:t>e.g. </a:t>
            </a:r>
            <a:r>
              <a:rPr lang="en-GB" sz="2400" u="sng" strike="noStrike" dirty="0">
                <a:effectLst/>
                <a:latin typeface="+mj-lt"/>
                <a:ea typeface="Times New Roman" panose="02020603050405020304" pitchFamily="18" charset="0"/>
              </a:rPr>
              <a:t>R (Donegan &amp; </a:t>
            </a:r>
            <a:r>
              <a:rPr lang="en-GB" sz="2400" u="sng" strike="noStrike" dirty="0" err="1">
                <a:effectLst/>
                <a:latin typeface="+mj-lt"/>
                <a:ea typeface="Times New Roman" panose="02020603050405020304" pitchFamily="18" charset="0"/>
              </a:rPr>
              <a:t>Ors</a:t>
            </a:r>
            <a:r>
              <a:rPr lang="en-GB" sz="2400" u="sng" strike="noStrike" dirty="0">
                <a:effectLst/>
                <a:latin typeface="+mj-lt"/>
                <a:ea typeface="Times New Roman" panose="02020603050405020304" pitchFamily="18" charset="0"/>
              </a:rPr>
              <a:t>) v FSCS </a:t>
            </a:r>
            <a:r>
              <a:rPr lang="en-GB" sz="2400" dirty="0">
                <a:latin typeface="+mj-lt"/>
              </a:rPr>
              <a:t>[2021] EWHC 760 (Admin)  </a:t>
            </a:r>
          </a:p>
          <a:p>
            <a:pPr lvl="3" indent="0" algn="just">
              <a:spcBef>
                <a:spcPts val="0"/>
              </a:spcBef>
              <a:buNone/>
              <a:tabLst>
                <a:tab pos="625475" algn="l"/>
              </a:tabLst>
            </a:pPr>
            <a:r>
              <a:rPr lang="en-GB" sz="2400" u="none" strike="noStrike" dirty="0">
                <a:effectLst/>
                <a:latin typeface="+mj-lt"/>
                <a:ea typeface="Times New Roman" panose="02020603050405020304" pitchFamily="18" charset="0"/>
              </a:rPr>
              <a:t>	(scope of 	“</a:t>
            </a:r>
            <a:r>
              <a:rPr lang="en-GB" sz="2400" i="1" u="none" strike="noStrike" dirty="0">
                <a:effectLst/>
                <a:latin typeface="+mj-lt"/>
                <a:ea typeface="Times New Roman" panose="02020603050405020304" pitchFamily="18" charset="0"/>
              </a:rPr>
              <a:t>transferable securities</a:t>
            </a:r>
            <a:r>
              <a:rPr lang="en-GB" sz="2400" u="none" strike="noStrike" dirty="0">
                <a:effectLst/>
                <a:latin typeface="+mj-lt"/>
                <a:ea typeface="Times New Roman" panose="02020603050405020304" pitchFamily="18" charset="0"/>
              </a:rPr>
              <a:t>” in MiFID 2).</a:t>
            </a:r>
          </a:p>
          <a:p>
            <a:pPr marL="630900" lvl="3" indent="-342900" algn="just">
              <a:spcBef>
                <a:spcPts val="1800"/>
              </a:spcBef>
              <a:buFontTx/>
              <a:buChar char="-"/>
            </a:pPr>
            <a:r>
              <a:rPr lang="en-GB" sz="2400" strike="noStrike" dirty="0">
                <a:effectLst/>
                <a:latin typeface="+mj-lt"/>
                <a:ea typeface="Times New Roman" panose="02020603050405020304" pitchFamily="18" charset="0"/>
              </a:rPr>
              <a:t>e.g. </a:t>
            </a:r>
            <a:r>
              <a:rPr lang="en-GB" sz="2400" u="sng" strike="noStrike" dirty="0">
                <a:effectLst/>
                <a:latin typeface="+mj-lt"/>
                <a:ea typeface="Times New Roman" panose="02020603050405020304" pitchFamily="18" charset="0"/>
              </a:rPr>
              <a:t>R (</a:t>
            </a:r>
            <a:r>
              <a:rPr lang="en-GB" sz="2400" u="sng" strike="noStrike" dirty="0" err="1">
                <a:effectLst/>
                <a:latin typeface="+mj-lt"/>
                <a:ea typeface="Times New Roman" panose="02020603050405020304" pitchFamily="18" charset="0"/>
              </a:rPr>
              <a:t>NoteMachine</a:t>
            </a:r>
            <a:r>
              <a:rPr lang="en-GB" sz="2400" u="sng" strike="noStrike" dirty="0">
                <a:effectLst/>
                <a:latin typeface="+mj-lt"/>
                <a:ea typeface="Times New Roman" panose="02020603050405020304" pitchFamily="18" charset="0"/>
              </a:rPr>
              <a:t>) v PSR </a:t>
            </a:r>
            <a:r>
              <a:rPr lang="en-GB" sz="2400" dirty="0">
                <a:latin typeface="+mj-lt"/>
              </a:rPr>
              <a:t>[2023] EWHC 2522 (Admin) </a:t>
            </a:r>
          </a:p>
          <a:p>
            <a:pPr marL="625475" lvl="3" indent="0" algn="just">
              <a:spcBef>
                <a:spcPts val="0"/>
              </a:spcBef>
              <a:buNone/>
            </a:pPr>
            <a:r>
              <a:rPr lang="en-GB" sz="2400" dirty="0">
                <a:latin typeface="+mj-lt"/>
              </a:rPr>
              <a:t>(meaning of providing “</a:t>
            </a:r>
            <a:r>
              <a:rPr lang="en-GB" sz="2400" i="1" dirty="0">
                <a:latin typeface="+mj-lt"/>
              </a:rPr>
              <a:t>access</a:t>
            </a:r>
            <a:r>
              <a:rPr lang="en-GB" sz="2400" dirty="0">
                <a:latin typeface="+mj-lt"/>
              </a:rPr>
              <a:t>” to a “</a:t>
            </a:r>
            <a:r>
              <a:rPr lang="en-GB" sz="2400" i="1" dirty="0">
                <a:latin typeface="+mj-lt"/>
              </a:rPr>
              <a:t>payment system</a:t>
            </a:r>
            <a:r>
              <a:rPr lang="en-GB" sz="2400" dirty="0">
                <a:latin typeface="+mj-lt"/>
              </a:rPr>
              <a:t>” in Financial Services (Banking Reform) Act 2013).</a:t>
            </a:r>
          </a:p>
        </p:txBody>
      </p:sp>
      <p:sp>
        <p:nvSpPr>
          <p:cNvPr id="3" name="Title 2">
            <a:extLst>
              <a:ext uri="{FF2B5EF4-FFF2-40B4-BE49-F238E27FC236}">
                <a16:creationId xmlns:a16="http://schemas.microsoft.com/office/drawing/2014/main" id="{B686D6CD-A53D-BCDF-BD19-52596C1EF32D}"/>
              </a:ext>
            </a:extLst>
          </p:cNvPr>
          <p:cNvSpPr>
            <a:spLocks noGrp="1"/>
          </p:cNvSpPr>
          <p:nvPr>
            <p:ph type="title"/>
          </p:nvPr>
        </p:nvSpPr>
        <p:spPr/>
        <p:txBody>
          <a:bodyPr/>
          <a:lstStyle/>
          <a:p>
            <a:pPr algn="ctr"/>
            <a:r>
              <a:rPr lang="en-GB" b="1" cap="none" dirty="0"/>
              <a:t>Introduction (5)</a:t>
            </a:r>
            <a:endParaRPr lang="en-GB" dirty="0"/>
          </a:p>
        </p:txBody>
      </p:sp>
    </p:spTree>
    <p:extLst>
      <p:ext uri="{BB962C8B-B14F-4D97-AF65-F5344CB8AC3E}">
        <p14:creationId xmlns:p14="http://schemas.microsoft.com/office/powerpoint/2010/main" val="20463714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1C4542-AF2B-AEF9-CAD0-6EA67FACF0AA}"/>
              </a:ext>
            </a:extLst>
          </p:cNvPr>
          <p:cNvSpPr>
            <a:spLocks noGrp="1"/>
          </p:cNvSpPr>
          <p:nvPr>
            <p:ph sz="quarter" idx="11"/>
          </p:nvPr>
        </p:nvSpPr>
        <p:spPr>
          <a:xfrm>
            <a:off x="182880" y="1767999"/>
            <a:ext cx="11189458" cy="4287561"/>
          </a:xfrm>
        </p:spPr>
        <p:txBody>
          <a:bodyPr/>
          <a:lstStyle/>
          <a:p>
            <a:pPr marL="0" lvl="3" indent="0" algn="just">
              <a:spcBef>
                <a:spcPts val="1800"/>
              </a:spcBef>
              <a:buNone/>
            </a:pPr>
            <a:r>
              <a:rPr lang="en-GB" sz="2400" b="1" dirty="0">
                <a:latin typeface="+mj-lt"/>
                <a:ea typeface="Times New Roman" panose="02020603050405020304" pitchFamily="18" charset="0"/>
              </a:rPr>
              <a:t>(iii) Affected parties are likely to have valuable </a:t>
            </a:r>
            <a:r>
              <a:rPr lang="en-GB" sz="2400" b="1" u="none" strike="noStrike" dirty="0">
                <a:effectLst/>
                <a:latin typeface="+mj-lt"/>
                <a:ea typeface="Times New Roman" panose="02020603050405020304" pitchFamily="18" charset="0"/>
              </a:rPr>
              <a:t>“p</a:t>
            </a:r>
            <a:r>
              <a:rPr lang="en-GB" sz="2400" b="1" dirty="0">
                <a:latin typeface="+mj-lt"/>
                <a:ea typeface="Times New Roman" panose="02020603050405020304" pitchFamily="18" charset="0"/>
              </a:rPr>
              <a:t>ossessions” under A1P1 </a:t>
            </a:r>
          </a:p>
          <a:p>
            <a:pPr marL="0" lvl="3" indent="0" algn="just">
              <a:spcBef>
                <a:spcPts val="1800"/>
              </a:spcBef>
              <a:buNone/>
            </a:pPr>
            <a:r>
              <a:rPr lang="en-GB" sz="2400" dirty="0">
                <a:latin typeface="+mj-lt"/>
                <a:ea typeface="Times New Roman" panose="02020603050405020304" pitchFamily="18" charset="0"/>
              </a:rPr>
              <a:t>- Hedge funds have “human rights”</a:t>
            </a:r>
          </a:p>
          <a:p>
            <a:pPr marL="0" lvl="3" indent="0" algn="just">
              <a:spcBef>
                <a:spcPts val="1800"/>
              </a:spcBef>
              <a:buNone/>
            </a:pPr>
            <a:r>
              <a:rPr lang="en-GB" sz="2400" dirty="0">
                <a:latin typeface="+mj-lt"/>
                <a:ea typeface="Times New Roman" panose="02020603050405020304" pitchFamily="18" charset="0"/>
              </a:rPr>
              <a:t>- Financial contracts are “possessions” under A1P1 ECHR </a:t>
            </a:r>
          </a:p>
          <a:p>
            <a:pPr marL="0" lvl="3" indent="0" algn="just">
              <a:lnSpc>
                <a:spcPts val="3700"/>
              </a:lnSpc>
              <a:spcBef>
                <a:spcPts val="1800"/>
              </a:spcBef>
              <a:buNone/>
            </a:pPr>
            <a:r>
              <a:rPr lang="en-GB" sz="2400" dirty="0">
                <a:latin typeface="+mj-lt"/>
                <a:ea typeface="Times New Roman" panose="02020603050405020304" pitchFamily="18" charset="0"/>
              </a:rPr>
              <a:t>- If a public authority unlawfully interferes with possessions, this may sound in damages, e.g. </a:t>
            </a:r>
            <a:r>
              <a:rPr lang="en-GB" sz="2400" u="sng" dirty="0">
                <a:latin typeface="+mj-lt"/>
                <a:ea typeface="Times New Roman" panose="02020603050405020304" pitchFamily="18" charset="0"/>
              </a:rPr>
              <a:t>Bank </a:t>
            </a:r>
            <a:r>
              <a:rPr lang="en-GB" sz="2400" u="sng" dirty="0" err="1">
                <a:latin typeface="+mj-lt"/>
                <a:ea typeface="Times New Roman" panose="02020603050405020304" pitchFamily="18" charset="0"/>
              </a:rPr>
              <a:t>Mellat</a:t>
            </a:r>
            <a:r>
              <a:rPr lang="en-GB" sz="2400" dirty="0">
                <a:latin typeface="+mj-lt"/>
                <a:ea typeface="Times New Roman" panose="02020603050405020304" pitchFamily="18" charset="0"/>
              </a:rPr>
              <a:t> </a:t>
            </a:r>
            <a:r>
              <a:rPr lang="en-GB" sz="2400" dirty="0">
                <a:latin typeface="+mj-lt"/>
              </a:rPr>
              <a:t>and the </a:t>
            </a:r>
            <a:r>
              <a:rPr lang="en-GB" sz="2400" u="sng" dirty="0">
                <a:latin typeface="+mj-lt"/>
              </a:rPr>
              <a:t>LME</a:t>
            </a:r>
            <a:r>
              <a:rPr lang="en-GB" sz="2400" dirty="0">
                <a:latin typeface="+mj-lt"/>
              </a:rPr>
              <a:t> dispute.</a:t>
            </a:r>
            <a:endParaRPr lang="en-GB" sz="2400" u="none" strike="noStrike" dirty="0">
              <a:effectLst/>
              <a:latin typeface="+mj-lt"/>
              <a:ea typeface="Times New Roman" panose="02020603050405020304" pitchFamily="18" charset="0"/>
            </a:endParaRPr>
          </a:p>
          <a:p>
            <a:endParaRPr lang="en-GB" dirty="0"/>
          </a:p>
        </p:txBody>
      </p:sp>
      <p:sp>
        <p:nvSpPr>
          <p:cNvPr id="3" name="Title 2">
            <a:extLst>
              <a:ext uri="{FF2B5EF4-FFF2-40B4-BE49-F238E27FC236}">
                <a16:creationId xmlns:a16="http://schemas.microsoft.com/office/drawing/2014/main" id="{8DBB4DA8-9821-18D0-4DF8-DCB965323E26}"/>
              </a:ext>
            </a:extLst>
          </p:cNvPr>
          <p:cNvSpPr>
            <a:spLocks noGrp="1"/>
          </p:cNvSpPr>
          <p:nvPr>
            <p:ph type="title"/>
          </p:nvPr>
        </p:nvSpPr>
        <p:spPr/>
        <p:txBody>
          <a:bodyPr/>
          <a:lstStyle/>
          <a:p>
            <a:pPr algn="ctr"/>
            <a:r>
              <a:rPr lang="en-GB" b="1" cap="none" dirty="0"/>
              <a:t>Introduction (6)</a:t>
            </a:r>
            <a:endParaRPr lang="en-GB" dirty="0"/>
          </a:p>
        </p:txBody>
      </p:sp>
    </p:spTree>
    <p:extLst>
      <p:ext uri="{BB962C8B-B14F-4D97-AF65-F5344CB8AC3E}">
        <p14:creationId xmlns:p14="http://schemas.microsoft.com/office/powerpoint/2010/main" val="10211303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96C7CB-9D1C-38F5-BBE7-A86690C19D73}"/>
              </a:ext>
            </a:extLst>
          </p:cNvPr>
          <p:cNvSpPr>
            <a:spLocks noGrp="1"/>
          </p:cNvSpPr>
          <p:nvPr>
            <p:ph type="body" sz="quarter" idx="10"/>
          </p:nvPr>
        </p:nvSpPr>
        <p:spPr/>
        <p:txBody>
          <a:bodyPr/>
          <a:lstStyle/>
          <a:p>
            <a:pPr lvl="0"/>
            <a:r>
              <a:rPr lang="en-GB" dirty="0"/>
              <a:t>PART 2</a:t>
            </a:r>
          </a:p>
          <a:p>
            <a:pPr lvl="0"/>
            <a:endParaRPr lang="en-GB" dirty="0"/>
          </a:p>
          <a:p>
            <a:pPr lvl="0"/>
            <a:r>
              <a:rPr lang="en-GB" cap="none" dirty="0"/>
              <a:t>FOS – the current law</a:t>
            </a:r>
          </a:p>
          <a:p>
            <a:pPr lvl="0"/>
            <a:endParaRPr lang="en-GB" cap="none" dirty="0"/>
          </a:p>
          <a:p>
            <a:pPr lvl="0"/>
            <a:r>
              <a:rPr lang="en-GB" cap="none" dirty="0"/>
              <a:t>James McClelland KC</a:t>
            </a:r>
          </a:p>
        </p:txBody>
      </p:sp>
    </p:spTree>
    <p:extLst>
      <p:ext uri="{BB962C8B-B14F-4D97-AF65-F5344CB8AC3E}">
        <p14:creationId xmlns:p14="http://schemas.microsoft.com/office/powerpoint/2010/main" val="42319892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3D6050-0C4A-8B68-D870-3C7BFB6B2F62}"/>
              </a:ext>
            </a:extLst>
          </p:cNvPr>
          <p:cNvSpPr>
            <a:spLocks noGrp="1"/>
          </p:cNvSpPr>
          <p:nvPr>
            <p:ph sz="quarter" idx="11"/>
          </p:nvPr>
        </p:nvSpPr>
        <p:spPr>
          <a:xfrm>
            <a:off x="376517" y="1767999"/>
            <a:ext cx="11478409" cy="4287561"/>
          </a:xfrm>
        </p:spPr>
        <p:txBody>
          <a:bodyPr>
            <a:normAutofit/>
          </a:bodyPr>
          <a:lstStyle/>
          <a:p>
            <a:pPr marL="377825" lvl="1" indent="-285750" algn="just">
              <a:lnSpc>
                <a:spcPts val="3500"/>
              </a:lnSpc>
              <a:spcBef>
                <a:spcPts val="1440"/>
              </a:spcBef>
              <a:buFontTx/>
              <a:buChar char="-"/>
              <a:tabLst>
                <a:tab pos="228600" algn="l"/>
                <a:tab pos="457200" algn="l"/>
              </a:tabLst>
            </a:pPr>
            <a:r>
              <a:rPr lang="en-GB" sz="2400" u="none" strike="noStrike" dirty="0">
                <a:effectLst/>
                <a:latin typeface="+mj-lt"/>
                <a:ea typeface="Times New Roman" panose="02020603050405020304" pitchFamily="18" charset="0"/>
              </a:rPr>
              <a:t>FOS is a quasi-judicial body; awards of up to £430k to eligible complainants. </a:t>
            </a:r>
          </a:p>
          <a:p>
            <a:pPr marL="377825" lvl="1" indent="-285750" algn="just">
              <a:lnSpc>
                <a:spcPts val="3500"/>
              </a:lnSpc>
              <a:spcBef>
                <a:spcPts val="1440"/>
              </a:spcBef>
              <a:buFontTx/>
              <a:buChar char="-"/>
              <a:tabLst>
                <a:tab pos="228600" algn="l"/>
                <a:tab pos="457200" algn="l"/>
              </a:tabLst>
            </a:pPr>
            <a:r>
              <a:rPr lang="en-GB" sz="2400" u="none" strike="noStrike" dirty="0">
                <a:effectLst/>
                <a:latin typeface="+mj-lt"/>
                <a:ea typeface="Times New Roman" panose="02020603050405020304" pitchFamily="18" charset="0"/>
              </a:rPr>
              <a:t>Watchwords are speed, efficiency, informality. No adverse costs. </a:t>
            </a:r>
            <a:endParaRPr lang="en-GB" sz="2400" dirty="0">
              <a:latin typeface="+mj-lt"/>
              <a:ea typeface="Times New Roman" panose="02020603050405020304" pitchFamily="18" charset="0"/>
            </a:endParaRPr>
          </a:p>
          <a:p>
            <a:pPr marL="377825" lvl="1" indent="-285750" algn="just">
              <a:lnSpc>
                <a:spcPts val="3500"/>
              </a:lnSpc>
              <a:spcBef>
                <a:spcPts val="1440"/>
              </a:spcBef>
              <a:buFontTx/>
              <a:buChar char="-"/>
              <a:tabLst>
                <a:tab pos="228600" algn="l"/>
                <a:tab pos="457200" algn="l"/>
              </a:tabLst>
            </a:pPr>
            <a:r>
              <a:rPr lang="en-GB" sz="2400" u="none" strike="noStrike" dirty="0">
                <a:effectLst/>
                <a:latin typeface="+mj-lt"/>
                <a:ea typeface="Times New Roman" panose="02020603050405020304" pitchFamily="18" charset="0"/>
              </a:rPr>
              <a:t>Decides cases: </a:t>
            </a:r>
          </a:p>
          <a:p>
            <a:pPr marL="898525" lvl="1" algn="just">
              <a:lnSpc>
                <a:spcPts val="3500"/>
              </a:lnSpc>
              <a:spcBef>
                <a:spcPts val="1440"/>
              </a:spcBef>
              <a:tabLst>
                <a:tab pos="228600" algn="l"/>
                <a:tab pos="457200" algn="l"/>
              </a:tabLst>
            </a:pPr>
            <a:r>
              <a:rPr lang="en-GB" sz="2400" u="none" strike="noStrike" dirty="0">
                <a:effectLst/>
                <a:latin typeface="+mj-lt"/>
                <a:ea typeface="Times New Roman" panose="02020603050405020304" pitchFamily="18" charset="0"/>
              </a:rPr>
              <a:t>“</a:t>
            </a:r>
            <a:r>
              <a:rPr lang="en-GB" sz="2400" i="1" u="none" strike="noStrike" dirty="0">
                <a:effectLst/>
                <a:latin typeface="+mj-lt"/>
                <a:ea typeface="Times New Roman" panose="02020603050405020304" pitchFamily="18" charset="0"/>
              </a:rPr>
              <a:t>by reference to what is, in the opinion of the ombudsman, </a:t>
            </a:r>
          </a:p>
          <a:p>
            <a:pPr marL="898525" lvl="1" algn="just">
              <a:lnSpc>
                <a:spcPts val="3500"/>
              </a:lnSpc>
              <a:spcBef>
                <a:spcPts val="600"/>
              </a:spcBef>
              <a:tabLst>
                <a:tab pos="228600" algn="l"/>
                <a:tab pos="457200" algn="l"/>
              </a:tabLst>
            </a:pPr>
            <a:r>
              <a:rPr lang="en-GB" sz="2400" i="1" u="sng" strike="noStrike" dirty="0">
                <a:effectLst/>
                <a:latin typeface="+mj-lt"/>
                <a:ea typeface="Times New Roman" panose="02020603050405020304" pitchFamily="18" charset="0"/>
              </a:rPr>
              <a:t>fair and reasonable</a:t>
            </a:r>
            <a:r>
              <a:rPr lang="en-GB" sz="2400" i="1" strike="noStrike" dirty="0">
                <a:effectLst/>
                <a:latin typeface="+mj-lt"/>
                <a:ea typeface="Times New Roman" panose="02020603050405020304" pitchFamily="18" charset="0"/>
              </a:rPr>
              <a:t> </a:t>
            </a:r>
            <a:r>
              <a:rPr lang="en-GB" sz="2400" i="1" u="none" strike="noStrike" dirty="0">
                <a:effectLst/>
                <a:latin typeface="+mj-lt"/>
                <a:ea typeface="Times New Roman" panose="02020603050405020304" pitchFamily="18" charset="0"/>
              </a:rPr>
              <a:t>in all the circumstances of the case</a:t>
            </a:r>
            <a:r>
              <a:rPr lang="en-GB" sz="2400" u="none" strike="noStrike" dirty="0">
                <a:effectLst/>
                <a:latin typeface="+mj-lt"/>
                <a:ea typeface="Times New Roman" panose="02020603050405020304" pitchFamily="18" charset="0"/>
              </a:rPr>
              <a:t>.” (FSMA s. 225(1) </a:t>
            </a:r>
            <a:endParaRPr lang="en-GB" sz="2400" dirty="0">
              <a:latin typeface="+mj-lt"/>
              <a:ea typeface="Times New Roman" panose="02020603050405020304" pitchFamily="18" charset="0"/>
            </a:endParaRPr>
          </a:p>
          <a:p>
            <a:pPr marL="377825" lvl="1" indent="-285750" algn="just">
              <a:lnSpc>
                <a:spcPts val="3500"/>
              </a:lnSpc>
              <a:spcBef>
                <a:spcPts val="1440"/>
              </a:spcBef>
              <a:buFontTx/>
              <a:buChar char="-"/>
              <a:tabLst>
                <a:tab pos="228600" algn="l"/>
                <a:tab pos="457200" algn="l"/>
              </a:tabLst>
            </a:pPr>
            <a:r>
              <a:rPr lang="en-GB" sz="2400" u="none" strike="noStrike" dirty="0">
                <a:effectLst/>
                <a:latin typeface="+mj-lt"/>
                <a:ea typeface="Times New Roman" panose="02020603050405020304" pitchFamily="18" charset="0"/>
              </a:rPr>
              <a:t>In exercising that discretion, must “</a:t>
            </a:r>
            <a:r>
              <a:rPr lang="en-GB" sz="2400" i="1" u="sng" strike="noStrike" dirty="0">
                <a:effectLst/>
                <a:latin typeface="+mj-lt"/>
                <a:ea typeface="Times New Roman" panose="02020603050405020304" pitchFamily="18" charset="0"/>
              </a:rPr>
              <a:t>have regard</a:t>
            </a:r>
            <a:r>
              <a:rPr lang="en-GB" sz="2400" u="none" strike="noStrike" dirty="0">
                <a:effectLst/>
                <a:latin typeface="+mj-lt"/>
                <a:ea typeface="Times New Roman" panose="02020603050405020304" pitchFamily="18" charset="0"/>
              </a:rPr>
              <a:t>” to “</a:t>
            </a:r>
            <a:r>
              <a:rPr lang="en-GB" sz="2400" i="1" u="none" strike="noStrike" dirty="0">
                <a:effectLst/>
                <a:latin typeface="+mj-lt"/>
                <a:ea typeface="Times New Roman" panose="02020603050405020304" pitchFamily="18" charset="0"/>
              </a:rPr>
              <a:t>relevant </a:t>
            </a:r>
            <a:r>
              <a:rPr lang="en-GB" sz="2400" i="1" u="sng" strike="noStrike" dirty="0">
                <a:effectLst/>
                <a:latin typeface="+mj-lt"/>
                <a:ea typeface="Times New Roman" panose="02020603050405020304" pitchFamily="18" charset="0"/>
              </a:rPr>
              <a:t>law</a:t>
            </a:r>
            <a:r>
              <a:rPr lang="en-GB" sz="2400" i="1" strike="noStrike" dirty="0">
                <a:effectLst/>
                <a:latin typeface="+mj-lt"/>
                <a:ea typeface="Times New Roman" panose="02020603050405020304" pitchFamily="18" charset="0"/>
              </a:rPr>
              <a:t> </a:t>
            </a:r>
            <a:r>
              <a:rPr lang="en-GB" sz="2400" i="1" u="none" strike="noStrike" dirty="0">
                <a:effectLst/>
                <a:latin typeface="+mj-lt"/>
                <a:ea typeface="Times New Roman" panose="02020603050405020304" pitchFamily="18" charset="0"/>
              </a:rPr>
              <a:t>and regulations</a:t>
            </a:r>
            <a:r>
              <a:rPr lang="en-GB" sz="2400" u="none" strike="noStrike" dirty="0">
                <a:effectLst/>
                <a:latin typeface="+mj-lt"/>
                <a:ea typeface="Times New Roman" panose="02020603050405020304" pitchFamily="18" charset="0"/>
              </a:rPr>
              <a:t>” (DISP 3.6.4R)</a:t>
            </a:r>
          </a:p>
          <a:p>
            <a:endParaRPr lang="en-GB" dirty="0"/>
          </a:p>
        </p:txBody>
      </p:sp>
      <p:sp>
        <p:nvSpPr>
          <p:cNvPr id="3" name="Title 2">
            <a:extLst>
              <a:ext uri="{FF2B5EF4-FFF2-40B4-BE49-F238E27FC236}">
                <a16:creationId xmlns:a16="http://schemas.microsoft.com/office/drawing/2014/main" id="{7D6B73F0-60FA-8C20-5035-262910E325CF}"/>
              </a:ext>
            </a:extLst>
          </p:cNvPr>
          <p:cNvSpPr>
            <a:spLocks noGrp="1"/>
          </p:cNvSpPr>
          <p:nvPr>
            <p:ph type="title"/>
          </p:nvPr>
        </p:nvSpPr>
        <p:spPr/>
        <p:txBody>
          <a:bodyPr/>
          <a:lstStyle/>
          <a:p>
            <a:pPr algn="ctr"/>
            <a:r>
              <a:rPr lang="en-GB" b="1" dirty="0"/>
              <a:t>FOS </a:t>
            </a:r>
          </a:p>
        </p:txBody>
      </p:sp>
    </p:spTree>
    <p:extLst>
      <p:ext uri="{BB962C8B-B14F-4D97-AF65-F5344CB8AC3E}">
        <p14:creationId xmlns:p14="http://schemas.microsoft.com/office/powerpoint/2010/main" val="3214453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7EBD41-269D-5BCB-604C-26857D939166}"/>
              </a:ext>
            </a:extLst>
          </p:cNvPr>
          <p:cNvSpPr>
            <a:spLocks noGrp="1"/>
          </p:cNvSpPr>
          <p:nvPr>
            <p:ph type="body" sz="quarter" idx="10"/>
          </p:nvPr>
        </p:nvSpPr>
        <p:spPr>
          <a:xfrm>
            <a:off x="822323" y="1006765"/>
            <a:ext cx="10544400" cy="4969162"/>
          </a:xfrm>
        </p:spPr>
        <p:txBody>
          <a:bodyPr>
            <a:normAutofit lnSpcReduction="10000"/>
          </a:bodyPr>
          <a:lstStyle/>
          <a:p>
            <a:pPr lvl="0"/>
            <a:endParaRPr lang="en-GB" dirty="0"/>
          </a:p>
          <a:p>
            <a:pPr lvl="0"/>
            <a:r>
              <a:rPr lang="en-GB" dirty="0"/>
              <a:t>Annual Commercial Conference</a:t>
            </a:r>
          </a:p>
          <a:p>
            <a:pPr lvl="1"/>
            <a:r>
              <a:rPr lang="en-GB" dirty="0"/>
              <a:t>Wednesday 2</a:t>
            </a:r>
            <a:r>
              <a:rPr lang="en-GB" baseline="30000" dirty="0"/>
              <a:t>nd</a:t>
            </a:r>
            <a:r>
              <a:rPr lang="en-GB" dirty="0"/>
              <a:t> October 2024</a:t>
            </a:r>
          </a:p>
          <a:p>
            <a:r>
              <a:rPr lang="en-GB" sz="2800" b="1" i="0" dirty="0">
                <a:solidFill>
                  <a:srgbClr val="FFFFFF"/>
                </a:solidFill>
                <a:effectLst/>
                <a:highlight>
                  <a:srgbClr val="14385F"/>
                </a:highlight>
                <a:latin typeface="Calibri" panose="020F0502020204030204" pitchFamily="34" charset="0"/>
              </a:rPr>
              <a:t>Banking Disputes: </a:t>
            </a:r>
          </a:p>
          <a:p>
            <a:r>
              <a:rPr lang="en-GB" sz="2800" b="1" i="0" dirty="0">
                <a:solidFill>
                  <a:srgbClr val="FFFFFF"/>
                </a:solidFill>
                <a:effectLst/>
                <a:highlight>
                  <a:srgbClr val="14385F"/>
                </a:highlight>
                <a:latin typeface="Calibri" panose="020F0502020204030204" pitchFamily="34" charset="0"/>
              </a:rPr>
              <a:t>current trends and issues on the horizon</a:t>
            </a:r>
          </a:p>
          <a:p>
            <a:pPr lvl="2"/>
            <a:endParaRPr lang="en-GB" sz="1800" dirty="0">
              <a:effectLst/>
              <a:latin typeface="Palatino Linotype" panose="02040502050505030304" pitchFamily="18" charset="0"/>
              <a:ea typeface="Calibri" panose="020F0502020204030204" pitchFamily="34" charset="0"/>
              <a:cs typeface="Times New Roman" panose="02020603050405020304" pitchFamily="18" charset="0"/>
            </a:endParaRPr>
          </a:p>
          <a:p>
            <a:pPr lvl="2"/>
            <a:r>
              <a:rPr lang="en-GB" sz="2400" dirty="0">
                <a:effectLst/>
                <a:latin typeface="Palatino Linotype" panose="02040502050505030304" pitchFamily="18" charset="0"/>
                <a:ea typeface="Calibri" panose="020F0502020204030204" pitchFamily="34" charset="0"/>
                <a:cs typeface="Times New Roman" panose="02020603050405020304" pitchFamily="18" charset="0"/>
              </a:rPr>
              <a:t>Recovering sovereign debt: </a:t>
            </a:r>
            <a:r>
              <a:rPr lang="en-GB" sz="2400" dirty="0">
                <a:latin typeface="Palatino Linotype" panose="02040502050505030304" pitchFamily="18" charset="0"/>
                <a:ea typeface="Calibri" panose="020F0502020204030204" pitchFamily="34" charset="0"/>
                <a:cs typeface="Times New Roman" panose="02020603050405020304" pitchFamily="18" charset="0"/>
              </a:rPr>
              <a:t>l</a:t>
            </a:r>
            <a:r>
              <a:rPr lang="en-GB" sz="2400" dirty="0">
                <a:latin typeface="Palatino Linotype" panose="02040502050505030304" pitchFamily="18" charset="0"/>
              </a:rPr>
              <a:t>essons from the Mozambique Tuna Bonds litigation </a:t>
            </a:r>
          </a:p>
          <a:p>
            <a:pPr lvl="2"/>
            <a:endParaRPr lang="en-GB" sz="2400" dirty="0">
              <a:effectLst/>
              <a:latin typeface="Palatino Linotype" panose="02040502050505030304" pitchFamily="18" charset="0"/>
              <a:ea typeface="Calibri" panose="020F0502020204030204" pitchFamily="34" charset="0"/>
              <a:cs typeface="Times New Roman" panose="02020603050405020304" pitchFamily="18" charset="0"/>
            </a:endParaRPr>
          </a:p>
          <a:p>
            <a:pPr lvl="2"/>
            <a:endParaRPr lang="en-GB" sz="2600" dirty="0"/>
          </a:p>
          <a:p>
            <a:pPr lvl="3"/>
            <a:r>
              <a:rPr lang="en-GB" sz="2600" dirty="0"/>
              <a:t>Richard Blakeley KC</a:t>
            </a:r>
          </a:p>
          <a:p>
            <a:pPr lvl="3"/>
            <a:r>
              <a:rPr lang="en-GB" sz="2600" dirty="0"/>
              <a:t>Laura Newton</a:t>
            </a:r>
          </a:p>
          <a:p>
            <a:pPr lvl="3"/>
            <a:endParaRPr lang="en-GB" sz="2600" dirty="0"/>
          </a:p>
          <a:p>
            <a:pPr lvl="3"/>
            <a:endParaRPr lang="en-GB" sz="2600" dirty="0"/>
          </a:p>
        </p:txBody>
      </p:sp>
    </p:spTree>
    <p:extLst>
      <p:ext uri="{BB962C8B-B14F-4D97-AF65-F5344CB8AC3E}">
        <p14:creationId xmlns:p14="http://schemas.microsoft.com/office/powerpoint/2010/main" val="3004730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179DF6-3E5E-9FCC-8AEF-AA4C0E0D2360}"/>
              </a:ext>
            </a:extLst>
          </p:cNvPr>
          <p:cNvSpPr>
            <a:spLocks noGrp="1"/>
          </p:cNvSpPr>
          <p:nvPr>
            <p:ph sz="quarter" idx="11"/>
          </p:nvPr>
        </p:nvSpPr>
        <p:spPr>
          <a:xfrm>
            <a:off x="274319" y="1767999"/>
            <a:ext cx="11661289" cy="4287561"/>
          </a:xfrm>
        </p:spPr>
        <p:txBody>
          <a:bodyPr>
            <a:normAutofit fontScale="92500"/>
          </a:bodyPr>
          <a:lstStyle/>
          <a:p>
            <a:pPr marL="377825" lvl="1" indent="-285750" algn="just">
              <a:lnSpc>
                <a:spcPct val="150000"/>
              </a:lnSpc>
              <a:spcBef>
                <a:spcPts val="1440"/>
              </a:spcBef>
              <a:buFontTx/>
              <a:buChar char="-"/>
              <a:tabLst>
                <a:tab pos="228600" algn="l"/>
                <a:tab pos="457200" algn="l"/>
              </a:tabLst>
            </a:pPr>
            <a:r>
              <a:rPr lang="en-GB" sz="2400" dirty="0">
                <a:latin typeface="+mj-lt"/>
              </a:rPr>
              <a:t>The law is a mandatory relevant factor, but not dispositive of what is “fair”. </a:t>
            </a:r>
          </a:p>
          <a:p>
            <a:pPr marL="377825" lvl="1" indent="-285750" algn="just">
              <a:lnSpc>
                <a:spcPct val="150000"/>
              </a:lnSpc>
              <a:spcBef>
                <a:spcPts val="1440"/>
              </a:spcBef>
              <a:buFontTx/>
              <a:buChar char="-"/>
              <a:tabLst>
                <a:tab pos="228600" algn="l"/>
                <a:tab pos="457200" algn="l"/>
              </a:tabLst>
            </a:pPr>
            <a:r>
              <a:rPr lang="en-GB" sz="2400" dirty="0">
                <a:latin typeface="+mj-lt"/>
              </a:rPr>
              <a:t>Tension: reconciling the Court’s constitutional role as final arbiter of law, with the wide discretion afforded to the FOS? </a:t>
            </a:r>
          </a:p>
          <a:p>
            <a:pPr marL="377825" lvl="1" indent="-285750" algn="just">
              <a:lnSpc>
                <a:spcPct val="150000"/>
              </a:lnSpc>
              <a:spcBef>
                <a:spcPts val="1440"/>
              </a:spcBef>
              <a:buFontTx/>
              <a:buChar char="-"/>
              <a:tabLst>
                <a:tab pos="228600" algn="l"/>
                <a:tab pos="457200" algn="l"/>
              </a:tabLst>
            </a:pPr>
            <a:r>
              <a:rPr lang="en-GB" sz="2400" dirty="0">
                <a:latin typeface="+mj-lt"/>
              </a:rPr>
              <a:t>Significant, given that FOS decisions: </a:t>
            </a:r>
          </a:p>
          <a:p>
            <a:pPr marL="806450" lvl="1" indent="-285750" algn="just">
              <a:lnSpc>
                <a:spcPct val="150000"/>
              </a:lnSpc>
              <a:spcBef>
                <a:spcPts val="1440"/>
              </a:spcBef>
              <a:buFontTx/>
              <a:buChar char="-"/>
              <a:tabLst>
                <a:tab pos="228600" algn="l"/>
                <a:tab pos="457200" algn="l"/>
              </a:tabLst>
            </a:pPr>
            <a:r>
              <a:rPr lang="en-GB" sz="2400" dirty="0">
                <a:latin typeface="+mj-lt"/>
              </a:rPr>
              <a:t>(a) often raise common issues (reading across to whole market / product class); and </a:t>
            </a:r>
          </a:p>
          <a:p>
            <a:pPr marL="806450" lvl="1" indent="-285750" algn="just">
              <a:lnSpc>
                <a:spcPct val="150000"/>
              </a:lnSpc>
              <a:spcBef>
                <a:spcPts val="1440"/>
              </a:spcBef>
              <a:buFontTx/>
              <a:buChar char="-"/>
              <a:tabLst>
                <a:tab pos="228600" algn="l"/>
                <a:tab pos="457200" algn="l"/>
              </a:tabLst>
            </a:pPr>
            <a:r>
              <a:rPr lang="en-GB" sz="2400" dirty="0">
                <a:latin typeface="+mj-lt"/>
              </a:rPr>
              <a:t>(b) in the aggregate can have multi-billion pound consequences (e.g. PPI).</a:t>
            </a:r>
          </a:p>
          <a:p>
            <a:endParaRPr lang="en-GB" dirty="0"/>
          </a:p>
        </p:txBody>
      </p:sp>
      <p:sp>
        <p:nvSpPr>
          <p:cNvPr id="3" name="Title 2">
            <a:extLst>
              <a:ext uri="{FF2B5EF4-FFF2-40B4-BE49-F238E27FC236}">
                <a16:creationId xmlns:a16="http://schemas.microsoft.com/office/drawing/2014/main" id="{C42BC8DF-CDB2-2358-6FBB-E78F5B80451E}"/>
              </a:ext>
            </a:extLst>
          </p:cNvPr>
          <p:cNvSpPr>
            <a:spLocks noGrp="1"/>
          </p:cNvSpPr>
          <p:nvPr>
            <p:ph type="title"/>
          </p:nvPr>
        </p:nvSpPr>
        <p:spPr/>
        <p:txBody>
          <a:bodyPr/>
          <a:lstStyle/>
          <a:p>
            <a:pPr algn="ctr"/>
            <a:r>
              <a:rPr lang="en-GB" b="1" dirty="0"/>
              <a:t>FOS </a:t>
            </a:r>
          </a:p>
        </p:txBody>
      </p:sp>
    </p:spTree>
    <p:extLst>
      <p:ext uri="{BB962C8B-B14F-4D97-AF65-F5344CB8AC3E}">
        <p14:creationId xmlns:p14="http://schemas.microsoft.com/office/powerpoint/2010/main" val="3789670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8D7926-1A1A-B084-3B4B-14CF860D88AA}"/>
              </a:ext>
            </a:extLst>
          </p:cNvPr>
          <p:cNvSpPr>
            <a:spLocks noGrp="1"/>
          </p:cNvSpPr>
          <p:nvPr>
            <p:ph sz="quarter" idx="11"/>
          </p:nvPr>
        </p:nvSpPr>
        <p:spPr/>
        <p:txBody>
          <a:bodyPr>
            <a:normAutofit lnSpcReduction="10000"/>
          </a:bodyPr>
          <a:lstStyle/>
          <a:p>
            <a:pPr marL="342900" indent="-342900">
              <a:buAutoNum type="arabicParenBoth"/>
            </a:pPr>
            <a:r>
              <a:rPr lang="en-GB" sz="1800" b="0" u="sng" dirty="0">
                <a:effectLst/>
                <a:latin typeface="+mj-lt"/>
                <a:ea typeface="Times New Roman" panose="02020603050405020304" pitchFamily="18" charset="0"/>
              </a:rPr>
              <a:t>R (Charles Street Securities Europe LLP) v FOS</a:t>
            </a:r>
            <a:r>
              <a:rPr lang="en-GB" sz="1800" b="0" dirty="0">
                <a:effectLst/>
                <a:latin typeface="+mj-lt"/>
                <a:ea typeface="Times New Roman" panose="02020603050405020304" pitchFamily="18" charset="0"/>
              </a:rPr>
              <a:t> </a:t>
            </a:r>
            <a:r>
              <a:rPr lang="en-GB" sz="1800" b="0" dirty="0">
                <a:latin typeface="+mj-lt"/>
              </a:rPr>
              <a:t>[2023] EWHC 448 (Admin) (Mrs Justice Heather Williams) (private client investment advice; question whether customer was eligible complainant or “intermediate customer”). </a:t>
            </a:r>
          </a:p>
          <a:p>
            <a:pPr marL="342900" indent="-342900">
              <a:buFont typeface="Arial" panose="020B0604020202020204" pitchFamily="34" charset="0"/>
              <a:buAutoNum type="arabicParenBoth"/>
            </a:pPr>
            <a:r>
              <a:rPr lang="en-GB" sz="1800" b="0" u="sng" strike="noStrike" kern="1000" dirty="0">
                <a:effectLst/>
                <a:latin typeface="+mj-lt"/>
              </a:rPr>
              <a:t>R (Shawbrook Bank Ltd) v FOS</a:t>
            </a:r>
            <a:r>
              <a:rPr lang="en-GB" sz="1800" b="0" strike="noStrike" kern="1000" dirty="0">
                <a:effectLst/>
                <a:latin typeface="+mj-lt"/>
              </a:rPr>
              <a:t> [</a:t>
            </a:r>
            <a:r>
              <a:rPr lang="en-GB" sz="1800" b="0" u="none" strike="noStrike" kern="1000" dirty="0">
                <a:effectLst/>
                <a:latin typeface="+mj-lt"/>
              </a:rPr>
              <a:t>2023] EWHC 1069 (Mrs Justice Collins Rice) (sale of asset-backed timeshare packages; liability of lender who financed loans). </a:t>
            </a:r>
          </a:p>
          <a:p>
            <a:pPr marL="342900" indent="-342900">
              <a:buFont typeface="Arial" panose="020B0604020202020204" pitchFamily="34" charset="0"/>
              <a:buAutoNum type="arabicParenBoth"/>
            </a:pPr>
            <a:r>
              <a:rPr lang="en-GB" sz="1800" b="0" u="sng" strike="noStrike" kern="1000" dirty="0">
                <a:effectLst/>
                <a:latin typeface="+mj-lt"/>
              </a:rPr>
              <a:t>R (Assurant General Insurance) v FOS</a:t>
            </a:r>
            <a:r>
              <a:rPr lang="en-GB" sz="1800" b="0" u="none" strike="noStrike" kern="1000" dirty="0">
                <a:effectLst/>
                <a:latin typeface="+mj-lt"/>
              </a:rPr>
              <a:t> [2023] EWCA </a:t>
            </a:r>
            <a:r>
              <a:rPr lang="en-GB" sz="1800" b="0" u="none" strike="noStrike" kern="1000" dirty="0" err="1">
                <a:effectLst/>
                <a:latin typeface="+mj-lt"/>
              </a:rPr>
              <a:t>Civ</a:t>
            </a:r>
            <a:r>
              <a:rPr lang="en-GB" sz="1800" b="0" u="none" strike="noStrike" kern="1000" dirty="0">
                <a:effectLst/>
                <a:latin typeface="+mj-lt"/>
              </a:rPr>
              <a:t> 1049 (Peter Jackson, Singh, </a:t>
            </a:r>
            <a:r>
              <a:rPr lang="en-GB" sz="1800" b="0" u="none" strike="noStrike" kern="1000" dirty="0" err="1">
                <a:effectLst/>
                <a:latin typeface="+mj-lt"/>
              </a:rPr>
              <a:t>Warby</a:t>
            </a:r>
            <a:r>
              <a:rPr lang="en-GB" sz="1800" b="0" u="none" strike="noStrike" kern="1000" dirty="0">
                <a:effectLst/>
                <a:latin typeface="+mj-lt"/>
              </a:rPr>
              <a:t> LJJ) (PPI sold alongside retail credit; award against underwriter on basis that retailer was “agent” of underwriter).</a:t>
            </a:r>
          </a:p>
          <a:p>
            <a:pPr marL="342900" indent="-342900">
              <a:buFont typeface="Arial" panose="020B0604020202020204" pitchFamily="34" charset="0"/>
              <a:buAutoNum type="arabicParenBoth"/>
            </a:pPr>
            <a:r>
              <a:rPr lang="en-GB" sz="1800" b="0" u="sng" strike="noStrike" kern="1000" dirty="0">
                <a:effectLst/>
                <a:latin typeface="+mj-lt"/>
              </a:rPr>
              <a:t>R (Options UK Personal Pensions) v FOS</a:t>
            </a:r>
            <a:r>
              <a:rPr lang="en-GB" sz="1800" b="0" strike="noStrike" kern="1000" dirty="0">
                <a:effectLst/>
                <a:latin typeface="+mj-lt"/>
              </a:rPr>
              <a:t> </a:t>
            </a:r>
            <a:r>
              <a:rPr lang="en-GB" sz="1800" b="0" u="none" strike="noStrike" kern="1000" dirty="0">
                <a:effectLst/>
                <a:latin typeface="+mj-lt"/>
              </a:rPr>
              <a:t>[2024] EWCA </a:t>
            </a:r>
            <a:r>
              <a:rPr lang="en-GB" sz="1800" b="0" u="none" strike="noStrike" kern="1000" dirty="0" err="1">
                <a:effectLst/>
                <a:latin typeface="+mj-lt"/>
              </a:rPr>
              <a:t>Civ</a:t>
            </a:r>
            <a:r>
              <a:rPr lang="en-GB" sz="1800" b="0" u="none" strike="noStrike" kern="1000" dirty="0">
                <a:effectLst/>
                <a:latin typeface="+mj-lt"/>
              </a:rPr>
              <a:t> 541 (Underhill, </a:t>
            </a:r>
            <a:r>
              <a:rPr lang="en-GB" sz="1800" b="0" u="none" strike="noStrike" kern="1000" dirty="0" err="1">
                <a:effectLst/>
                <a:latin typeface="+mj-lt"/>
              </a:rPr>
              <a:t>Popplewell</a:t>
            </a:r>
            <a:r>
              <a:rPr lang="en-GB" sz="1800" b="0" u="none" strike="noStrike" kern="1000" dirty="0">
                <a:effectLst/>
                <a:latin typeface="+mj-lt"/>
              </a:rPr>
              <a:t>, </a:t>
            </a:r>
            <a:r>
              <a:rPr lang="en-GB" sz="1800" b="0" u="none" strike="noStrike" kern="1000" dirty="0" err="1">
                <a:effectLst/>
                <a:latin typeface="+mj-lt"/>
              </a:rPr>
              <a:t>Asplin</a:t>
            </a:r>
            <a:r>
              <a:rPr lang="en-GB" sz="1800" b="0" u="none" strike="noStrike" kern="1000" dirty="0">
                <a:effectLst/>
                <a:latin typeface="+mj-lt"/>
              </a:rPr>
              <a:t> LJJ) (losses resulting from pension funds; claim against “execution only” administrator of SIPP).</a:t>
            </a:r>
          </a:p>
          <a:p>
            <a:pPr marL="342900" indent="-342900">
              <a:buFont typeface="Arial" panose="020B0604020202020204" pitchFamily="34" charset="0"/>
              <a:buAutoNum type="arabicParenBoth"/>
            </a:pPr>
            <a:r>
              <a:rPr lang="en-GB" sz="1800" b="0" u="sng" strike="noStrike" kern="1000" dirty="0">
                <a:effectLst/>
                <a:latin typeface="+mj-lt"/>
              </a:rPr>
              <a:t>R (Linear Investments) v FOS</a:t>
            </a:r>
            <a:r>
              <a:rPr lang="en-GB" sz="1800" b="0" strike="noStrike" kern="1000" dirty="0">
                <a:effectLst/>
                <a:latin typeface="+mj-lt"/>
              </a:rPr>
              <a:t> </a:t>
            </a:r>
            <a:r>
              <a:rPr lang="en-GB" sz="1800" b="0" u="none" strike="noStrike" kern="1000" dirty="0">
                <a:effectLst/>
                <a:latin typeface="+mj-lt"/>
              </a:rPr>
              <a:t>[2024] EWHC 1428 (Admin) (Mrs Justice Stacey) (private client investment services; issue as to whether customer was eligible complainant or “elective professional client”). </a:t>
            </a:r>
          </a:p>
          <a:p>
            <a:pPr marL="342900" indent="-342900">
              <a:buFont typeface="Arial" panose="020B0604020202020204" pitchFamily="34" charset="0"/>
              <a:buAutoNum type="arabicParenBoth"/>
            </a:pPr>
            <a:endParaRPr lang="en-GB" sz="1800" b="0" u="none" strike="noStrike" kern="1000" dirty="0">
              <a:effectLst/>
              <a:latin typeface="Times New Roman" panose="02020603050405020304" pitchFamily="18" charset="0"/>
            </a:endParaRPr>
          </a:p>
          <a:p>
            <a:pPr marL="342900" indent="-342900">
              <a:buAutoNum type="arabicParenBoth"/>
            </a:pPr>
            <a:endParaRPr lang="en-GB" dirty="0"/>
          </a:p>
        </p:txBody>
      </p:sp>
      <p:sp>
        <p:nvSpPr>
          <p:cNvPr id="3" name="Title 2">
            <a:extLst>
              <a:ext uri="{FF2B5EF4-FFF2-40B4-BE49-F238E27FC236}">
                <a16:creationId xmlns:a16="http://schemas.microsoft.com/office/drawing/2014/main" id="{1224F011-DFB7-8F16-6609-8C9835A90D96}"/>
              </a:ext>
            </a:extLst>
          </p:cNvPr>
          <p:cNvSpPr>
            <a:spLocks noGrp="1"/>
          </p:cNvSpPr>
          <p:nvPr>
            <p:ph type="title"/>
          </p:nvPr>
        </p:nvSpPr>
        <p:spPr/>
        <p:txBody>
          <a:bodyPr>
            <a:normAutofit/>
          </a:bodyPr>
          <a:lstStyle/>
          <a:p>
            <a:pPr algn="ctr"/>
            <a:r>
              <a:rPr lang="en-GB" sz="2000" b="1" dirty="0"/>
              <a:t>five recent cases</a:t>
            </a:r>
          </a:p>
        </p:txBody>
      </p:sp>
    </p:spTree>
    <p:extLst>
      <p:ext uri="{BB962C8B-B14F-4D97-AF65-F5344CB8AC3E}">
        <p14:creationId xmlns:p14="http://schemas.microsoft.com/office/powerpoint/2010/main" val="41696889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84D2B9-7CBE-CBE4-E2DF-00D992F8942B}"/>
              </a:ext>
            </a:extLst>
          </p:cNvPr>
          <p:cNvSpPr>
            <a:spLocks noGrp="1"/>
          </p:cNvSpPr>
          <p:nvPr>
            <p:ph sz="quarter" idx="11"/>
          </p:nvPr>
        </p:nvSpPr>
        <p:spPr>
          <a:xfrm>
            <a:off x="223687" y="1724408"/>
            <a:ext cx="11685027" cy="4671013"/>
          </a:xfrm>
        </p:spPr>
        <p:txBody>
          <a:bodyPr>
            <a:noAutofit/>
          </a:bodyPr>
          <a:lstStyle/>
          <a:p>
            <a:pPr lvl="0" algn="just">
              <a:lnSpc>
                <a:spcPts val="2600"/>
              </a:lnSpc>
              <a:spcBef>
                <a:spcPts val="1440"/>
              </a:spcBef>
              <a:buClr>
                <a:srgbClr val="000000"/>
              </a:buClr>
              <a:buSzPts val="1200"/>
              <a:tabLst>
                <a:tab pos="228600" algn="l"/>
                <a:tab pos="457200" algn="l"/>
              </a:tabLst>
            </a:pPr>
            <a:r>
              <a:rPr lang="en-GB" sz="2000" dirty="0">
                <a:effectLst/>
                <a:latin typeface="+mj-lt"/>
                <a:ea typeface="Times New Roman" panose="02020603050405020304" pitchFamily="18" charset="0"/>
              </a:rPr>
              <a:t>1.		First, FOS</a:t>
            </a:r>
            <a:r>
              <a:rPr lang="en-GB" sz="2000" kern="1000" dirty="0">
                <a:effectLst/>
                <a:latin typeface="+mj-lt"/>
                <a:ea typeface="Times New Roman" panose="02020603050405020304" pitchFamily="18" charset="0"/>
              </a:rPr>
              <a:t> is a creature of statute and its jurisdiction is limited by law </a:t>
            </a:r>
          </a:p>
          <a:p>
            <a:pPr lvl="0" algn="just">
              <a:lnSpc>
                <a:spcPts val="2600"/>
              </a:lnSpc>
              <a:spcBef>
                <a:spcPts val="1440"/>
              </a:spcBef>
              <a:buClr>
                <a:srgbClr val="000000"/>
              </a:buClr>
              <a:buSzPts val="1200"/>
              <a:tabLst>
                <a:tab pos="228600" algn="l"/>
                <a:tab pos="457200" algn="l"/>
              </a:tabLst>
            </a:pPr>
            <a:r>
              <a:rPr lang="en-GB" sz="2000" kern="1000" dirty="0">
                <a:latin typeface="+mj-lt"/>
                <a:ea typeface="Times New Roman" panose="02020603050405020304" pitchFamily="18" charset="0"/>
              </a:rPr>
              <a:t>		</a:t>
            </a:r>
            <a:r>
              <a:rPr lang="en-GB" sz="2000" kern="1000" dirty="0">
                <a:effectLst/>
                <a:latin typeface="+mj-lt"/>
                <a:ea typeface="Times New Roman" panose="02020603050405020304" pitchFamily="18" charset="0"/>
              </a:rPr>
              <a:t>It “</a:t>
            </a:r>
            <a:r>
              <a:rPr lang="en-GB" sz="2000" i="1" kern="1000" dirty="0">
                <a:effectLst/>
                <a:latin typeface="+mj-lt"/>
                <a:ea typeface="Times New Roman" panose="02020603050405020304" pitchFamily="18" charset="0"/>
              </a:rPr>
              <a:t>cannot act without jurisdiction simply because its error was reasonable</a:t>
            </a:r>
            <a:r>
              <a:rPr lang="en-GB" sz="2000" kern="1000" dirty="0">
                <a:effectLst/>
                <a:latin typeface="+mj-lt"/>
                <a:ea typeface="Times New Roman" panose="02020603050405020304" pitchFamily="18" charset="0"/>
              </a:rPr>
              <a:t>” </a:t>
            </a:r>
            <a:r>
              <a:rPr lang="en-GB" sz="2000" u="sng" kern="1000" dirty="0">
                <a:effectLst/>
                <a:latin typeface="+mj-lt"/>
                <a:ea typeface="Times New Roman" panose="02020603050405020304" pitchFamily="18" charset="0"/>
              </a:rPr>
              <a:t>Assurant </a:t>
            </a:r>
            <a:r>
              <a:rPr lang="en-GB" sz="2000" kern="1000" dirty="0">
                <a:effectLst/>
                <a:latin typeface="+mj-lt"/>
                <a:ea typeface="Times New Roman" panose="02020603050405020304" pitchFamily="18" charset="0"/>
              </a:rPr>
              <a:t>[51ff]; 		see also </a:t>
            </a:r>
            <a:r>
              <a:rPr lang="en-GB" sz="2000" u="sng" kern="1000" dirty="0">
                <a:effectLst/>
                <a:latin typeface="+mj-lt"/>
                <a:ea typeface="Times New Roman" panose="02020603050405020304" pitchFamily="18" charset="0"/>
              </a:rPr>
              <a:t>Shawbrook</a:t>
            </a:r>
            <a:r>
              <a:rPr lang="en-GB" sz="2000" kern="1000" dirty="0">
                <a:effectLst/>
                <a:latin typeface="+mj-lt"/>
                <a:ea typeface="Times New Roman" panose="02020603050405020304" pitchFamily="18" charset="0"/>
              </a:rPr>
              <a:t> [13]  </a:t>
            </a:r>
            <a:endParaRPr lang="en-GB" sz="2000" dirty="0">
              <a:effectLst/>
              <a:latin typeface="+mj-lt"/>
              <a:ea typeface="Times New Roman" panose="02020603050405020304" pitchFamily="18" charset="0"/>
            </a:endParaRPr>
          </a:p>
          <a:p>
            <a:pPr marL="342900" lvl="0" indent="-342900" algn="just">
              <a:lnSpc>
                <a:spcPct val="150000"/>
              </a:lnSpc>
              <a:spcBef>
                <a:spcPts val="1440"/>
              </a:spcBef>
              <a:buClr>
                <a:srgbClr val="000000"/>
              </a:buClr>
              <a:buSzPts val="1200"/>
              <a:buFont typeface="Wingdings" panose="05000000000000000000" pitchFamily="2" charset="2"/>
              <a:buChar char="Ø"/>
              <a:tabLst>
                <a:tab pos="228600" algn="l"/>
                <a:tab pos="457200" algn="l"/>
              </a:tabLst>
            </a:pPr>
            <a:r>
              <a:rPr lang="en-GB" sz="2000" b="0" kern="1000" dirty="0">
                <a:latin typeface="+mj-lt"/>
                <a:ea typeface="Times New Roman" panose="02020603050405020304" pitchFamily="18" charset="0"/>
              </a:rPr>
              <a:t>I</a:t>
            </a:r>
            <a:r>
              <a:rPr lang="en-GB" sz="2000" b="0" kern="1000" dirty="0">
                <a:effectLst/>
                <a:latin typeface="+mj-lt"/>
                <a:ea typeface="Times New Roman" panose="02020603050405020304" pitchFamily="18" charset="0"/>
              </a:rPr>
              <a:t>f there is a threshold question, </a:t>
            </a:r>
            <a:r>
              <a:rPr lang="en-GB" sz="2000" b="0" dirty="0">
                <a:effectLst/>
                <a:latin typeface="+mj-lt"/>
                <a:ea typeface="Times New Roman" panose="02020603050405020304" pitchFamily="18" charset="0"/>
              </a:rPr>
              <a:t>the</a:t>
            </a:r>
            <a:r>
              <a:rPr lang="en-GB" sz="2000" b="0" kern="1000" dirty="0">
                <a:effectLst/>
                <a:latin typeface="+mj-lt"/>
                <a:ea typeface="Times New Roman" panose="02020603050405020304" pitchFamily="18" charset="0"/>
              </a:rPr>
              <a:t> Ct must decide whether, as a matter of statutory construction it: </a:t>
            </a:r>
            <a:endParaRPr lang="en-GB" sz="2000" b="0" dirty="0">
              <a:effectLst/>
              <a:latin typeface="+mj-lt"/>
              <a:ea typeface="Times New Roman" panose="02020603050405020304" pitchFamily="18" charset="0"/>
            </a:endParaRPr>
          </a:p>
          <a:p>
            <a:pPr marL="268288" lvl="1" algn="just">
              <a:lnSpc>
                <a:spcPct val="150000"/>
              </a:lnSpc>
              <a:spcBef>
                <a:spcPts val="1440"/>
              </a:spcBef>
              <a:tabLst>
                <a:tab pos="228600" algn="l"/>
                <a:tab pos="360363" algn="l"/>
              </a:tabLst>
            </a:pPr>
            <a:r>
              <a:rPr lang="en-GB" sz="2000" u="none" strike="noStrike" dirty="0">
                <a:effectLst/>
                <a:latin typeface="+mj-lt"/>
                <a:ea typeface="Times New Roman" panose="02020603050405020304" pitchFamily="18" charset="0"/>
              </a:rPr>
              <a:t>(a) sets the limit of the FOS’s jurisdiction (= </a:t>
            </a:r>
            <a:r>
              <a:rPr lang="en-GB" sz="2000" i="1" u="none" strike="noStrike" dirty="0">
                <a:effectLst/>
                <a:latin typeface="+mj-lt"/>
                <a:ea typeface="Times New Roman" panose="02020603050405020304" pitchFamily="18" charset="0"/>
              </a:rPr>
              <a:t>a question for the Court</a:t>
            </a:r>
            <a:r>
              <a:rPr lang="en-GB" sz="2000" u="none" strike="noStrike" dirty="0">
                <a:effectLst/>
                <a:latin typeface="+mj-lt"/>
                <a:ea typeface="Times New Roman" panose="02020603050405020304" pitchFamily="18" charset="0"/>
              </a:rPr>
              <a:t>); or </a:t>
            </a:r>
          </a:p>
          <a:p>
            <a:pPr marL="268288" lvl="1" algn="just">
              <a:lnSpc>
                <a:spcPct val="150000"/>
              </a:lnSpc>
              <a:spcBef>
                <a:spcPts val="1440"/>
              </a:spcBef>
              <a:tabLst>
                <a:tab pos="268288" algn="l"/>
              </a:tabLst>
            </a:pPr>
            <a:r>
              <a:rPr lang="en-GB" sz="2000" u="none" strike="noStrike" dirty="0">
                <a:effectLst/>
                <a:latin typeface="+mj-lt"/>
                <a:ea typeface="Times New Roman" panose="02020603050405020304" pitchFamily="18" charset="0"/>
              </a:rPr>
              <a:t>(b) relates to the exercise of that jurisdiction (</a:t>
            </a:r>
            <a:r>
              <a:rPr lang="en-GB" sz="2000" i="1" u="none" strike="noStrike" dirty="0">
                <a:effectLst/>
                <a:latin typeface="+mj-lt"/>
                <a:ea typeface="Times New Roman" panose="02020603050405020304" pitchFamily="18" charset="0"/>
              </a:rPr>
              <a:t>= a question for the FOS subject to Wednesbury</a:t>
            </a:r>
            <a:r>
              <a:rPr lang="en-GB" sz="2000" u="none" strike="noStrike" dirty="0">
                <a:effectLst/>
                <a:latin typeface="+mj-lt"/>
                <a:ea typeface="Times New Roman" panose="02020603050405020304" pitchFamily="18" charset="0"/>
              </a:rPr>
              <a:t>) </a:t>
            </a:r>
            <a:r>
              <a:rPr lang="en-GB" sz="2000" u="sng" strike="noStrike" dirty="0">
                <a:effectLst/>
                <a:latin typeface="+mj-lt"/>
                <a:ea typeface="Times New Roman" panose="02020603050405020304" pitchFamily="18" charset="0"/>
              </a:rPr>
              <a:t>Assurant</a:t>
            </a:r>
            <a:r>
              <a:rPr lang="en-GB" sz="2000" strike="noStrike" dirty="0">
                <a:effectLst/>
                <a:latin typeface="+mj-lt"/>
                <a:ea typeface="Times New Roman" panose="02020603050405020304" pitchFamily="18" charset="0"/>
              </a:rPr>
              <a:t> </a:t>
            </a:r>
            <a:r>
              <a:rPr lang="en-GB" sz="2000" u="none" strike="noStrike" dirty="0">
                <a:effectLst/>
                <a:latin typeface="+mj-lt"/>
                <a:ea typeface="Times New Roman" panose="02020603050405020304" pitchFamily="18" charset="0"/>
              </a:rPr>
              <a:t>[41].</a:t>
            </a:r>
          </a:p>
          <a:p>
            <a:pPr marL="268288" lvl="1" algn="just">
              <a:lnSpc>
                <a:spcPct val="150000"/>
              </a:lnSpc>
              <a:spcBef>
                <a:spcPts val="1440"/>
              </a:spcBef>
              <a:tabLst>
                <a:tab pos="268288" algn="l"/>
              </a:tabLst>
            </a:pPr>
            <a:r>
              <a:rPr lang="en-GB" sz="2000" dirty="0">
                <a:latin typeface="+mj-lt"/>
              </a:rPr>
              <a:t>This gives rise to nice distinctions: “</a:t>
            </a:r>
            <a:r>
              <a:rPr lang="en-GB" sz="2000" i="1" dirty="0">
                <a:latin typeface="+mj-lt"/>
              </a:rPr>
              <a:t>eligible complainant</a:t>
            </a:r>
            <a:r>
              <a:rPr lang="en-GB" sz="2000" dirty="0">
                <a:latin typeface="+mj-lt"/>
              </a:rPr>
              <a:t>” is jurisdictional: </a:t>
            </a:r>
            <a:r>
              <a:rPr lang="en-GB" sz="2000" u="sng" dirty="0">
                <a:latin typeface="+mj-lt"/>
              </a:rPr>
              <a:t>R (Bluefin) v FOS </a:t>
            </a:r>
            <a:r>
              <a:rPr lang="en-GB" sz="2000" dirty="0">
                <a:latin typeface="+mj-lt"/>
              </a:rPr>
              <a:t>[2015] Bus LR 656; limitation period (6 months) is not jurisdictional: </a:t>
            </a:r>
            <a:r>
              <a:rPr lang="en-GB" sz="2000" u="sng" dirty="0">
                <a:latin typeface="+mj-lt"/>
              </a:rPr>
              <a:t>R (Bankole) v FOS </a:t>
            </a:r>
            <a:r>
              <a:rPr lang="en-GB" sz="2000" dirty="0">
                <a:latin typeface="+mj-lt"/>
              </a:rPr>
              <a:t>[2012] EWHC 3555</a:t>
            </a:r>
          </a:p>
        </p:txBody>
      </p:sp>
      <p:sp>
        <p:nvSpPr>
          <p:cNvPr id="3" name="Title 2">
            <a:extLst>
              <a:ext uri="{FF2B5EF4-FFF2-40B4-BE49-F238E27FC236}">
                <a16:creationId xmlns:a16="http://schemas.microsoft.com/office/drawing/2014/main" id="{E4D46B97-4078-8280-863D-CB051054A132}"/>
              </a:ext>
            </a:extLst>
          </p:cNvPr>
          <p:cNvSpPr>
            <a:spLocks noGrp="1"/>
          </p:cNvSpPr>
          <p:nvPr>
            <p:ph type="title"/>
          </p:nvPr>
        </p:nvSpPr>
        <p:spPr/>
        <p:txBody>
          <a:bodyPr>
            <a:normAutofit/>
          </a:bodyPr>
          <a:lstStyle/>
          <a:p>
            <a:pPr lvl="0" algn="ctr"/>
            <a:r>
              <a:rPr lang="en-GB" sz="2000" b="1" cap="none" dirty="0"/>
              <a:t>SYNTHESIS OF KEY PROPOSITIONS </a:t>
            </a:r>
          </a:p>
        </p:txBody>
      </p:sp>
    </p:spTree>
    <p:extLst>
      <p:ext uri="{BB962C8B-B14F-4D97-AF65-F5344CB8AC3E}">
        <p14:creationId xmlns:p14="http://schemas.microsoft.com/office/powerpoint/2010/main" val="11871873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2D1A6E-2414-5F73-AEFE-A81EFC4A4EAA}"/>
              </a:ext>
            </a:extLst>
          </p:cNvPr>
          <p:cNvSpPr>
            <a:spLocks noGrp="1"/>
          </p:cNvSpPr>
          <p:nvPr>
            <p:ph sz="quarter" idx="11"/>
          </p:nvPr>
        </p:nvSpPr>
        <p:spPr>
          <a:xfrm>
            <a:off x="392654" y="1767999"/>
            <a:ext cx="11435379" cy="4287561"/>
          </a:xfrm>
        </p:spPr>
        <p:txBody>
          <a:bodyPr>
            <a:normAutofit fontScale="92500" lnSpcReduction="10000"/>
          </a:bodyPr>
          <a:lstStyle/>
          <a:p>
            <a:pPr algn="just">
              <a:lnSpc>
                <a:spcPct val="150000"/>
              </a:lnSpc>
              <a:spcBef>
                <a:spcPts val="1440"/>
              </a:spcBef>
              <a:buClr>
                <a:srgbClr val="000000"/>
              </a:buClr>
              <a:buSzPts val="1200"/>
              <a:tabLst>
                <a:tab pos="228600" algn="l"/>
                <a:tab pos="457200" algn="l"/>
              </a:tabLst>
            </a:pPr>
            <a:r>
              <a:rPr lang="en-GB" sz="2000" kern="1000" dirty="0">
                <a:effectLst/>
                <a:latin typeface="+mj-lt"/>
                <a:ea typeface="Times New Roman" panose="02020603050405020304" pitchFamily="18" charset="0"/>
              </a:rPr>
              <a:t>2.  	Second, the duty to “take account” of the law, means that the FOS must not misdirect 			itself as to what the law requires (</a:t>
            </a:r>
            <a:r>
              <a:rPr lang="en-GB" sz="2000" u="sng" kern="1000" dirty="0">
                <a:effectLst/>
                <a:latin typeface="+mj-lt"/>
                <a:ea typeface="Times New Roman" panose="02020603050405020304" pitchFamily="18" charset="0"/>
              </a:rPr>
              <a:t>Shawbrook</a:t>
            </a:r>
            <a:r>
              <a:rPr lang="en-GB" sz="2000" kern="1000" dirty="0">
                <a:effectLst/>
                <a:latin typeface="+mj-lt"/>
                <a:ea typeface="Times New Roman" panose="02020603050405020304" pitchFamily="18" charset="0"/>
              </a:rPr>
              <a:t> [13]) </a:t>
            </a:r>
          </a:p>
          <a:p>
            <a:pPr algn="just">
              <a:lnSpc>
                <a:spcPct val="150000"/>
              </a:lnSpc>
              <a:spcBef>
                <a:spcPts val="1440"/>
              </a:spcBef>
              <a:buClr>
                <a:srgbClr val="000000"/>
              </a:buClr>
              <a:buSzPts val="1200"/>
              <a:tabLst>
                <a:tab pos="228600" algn="l"/>
                <a:tab pos="457200" algn="l"/>
              </a:tabLst>
            </a:pPr>
            <a:r>
              <a:rPr lang="en-GB" sz="2000" b="0" kern="1000" dirty="0">
                <a:latin typeface="+mj-lt"/>
              </a:rPr>
              <a:t>	</a:t>
            </a:r>
            <a:r>
              <a:rPr lang="en-GB" sz="2000" b="0" i="1" kern="1000" dirty="0">
                <a:latin typeface="+mj-lt"/>
              </a:rPr>
              <a:t>	- </a:t>
            </a:r>
            <a:r>
              <a:rPr lang="en-GB" sz="2000" i="1" kern="1000" dirty="0">
                <a:latin typeface="+mj-lt"/>
              </a:rPr>
              <a:t>But, when is something, properly speaking, a matter of law, reserved to the Courts? </a:t>
            </a:r>
          </a:p>
          <a:p>
            <a:pPr marL="342900" indent="-342900" algn="just">
              <a:lnSpc>
                <a:spcPct val="150000"/>
              </a:lnSpc>
              <a:spcBef>
                <a:spcPts val="1440"/>
              </a:spcBef>
              <a:buClr>
                <a:srgbClr val="000000"/>
              </a:buClr>
              <a:buSzPts val="1200"/>
              <a:buFont typeface="Wingdings" panose="05000000000000000000" pitchFamily="2" charset="2"/>
              <a:buChar char="Ø"/>
              <a:tabLst>
                <a:tab pos="228600" algn="l"/>
                <a:tab pos="457200" algn="l"/>
              </a:tabLst>
            </a:pPr>
            <a:r>
              <a:rPr lang="en-GB" sz="2000" b="0" u="sng" kern="1000" dirty="0">
                <a:latin typeface="+mj-lt"/>
              </a:rPr>
              <a:t>Some points are obviously “law”: </a:t>
            </a:r>
          </a:p>
          <a:p>
            <a:pPr marL="630900" lvl="3" indent="-342900" algn="just">
              <a:lnSpc>
                <a:spcPct val="150000"/>
              </a:lnSpc>
              <a:spcBef>
                <a:spcPts val="1440"/>
              </a:spcBef>
              <a:buClr>
                <a:srgbClr val="000000"/>
              </a:buClr>
              <a:buSzPts val="1200"/>
              <a:buFontTx/>
              <a:buChar char="-"/>
              <a:tabLst>
                <a:tab pos="228600" algn="l"/>
                <a:tab pos="457200" algn="l"/>
              </a:tabLst>
            </a:pPr>
            <a:r>
              <a:rPr lang="en-GB" sz="2000" b="0" kern="1000" dirty="0">
                <a:latin typeface="+mj-lt"/>
              </a:rPr>
              <a:t>abstract formulations / legal propositions; </a:t>
            </a:r>
          </a:p>
          <a:p>
            <a:pPr marL="630900" lvl="3" indent="-342900" algn="just">
              <a:lnSpc>
                <a:spcPct val="150000"/>
              </a:lnSpc>
              <a:spcBef>
                <a:spcPts val="1440"/>
              </a:spcBef>
              <a:buClr>
                <a:srgbClr val="000000"/>
              </a:buClr>
              <a:buSzPts val="1200"/>
              <a:buFontTx/>
              <a:buChar char="-"/>
              <a:tabLst>
                <a:tab pos="228600" algn="l"/>
                <a:tab pos="457200" algn="l"/>
              </a:tabLst>
            </a:pPr>
            <a:r>
              <a:rPr lang="en-GB" sz="2000" b="0" kern="1000" dirty="0">
                <a:latin typeface="+mj-lt"/>
              </a:rPr>
              <a:t>the interpretation of documents (including contracts): </a:t>
            </a:r>
            <a:r>
              <a:rPr lang="en-GB" sz="2000" b="0" u="sng" kern="1000" dirty="0">
                <a:latin typeface="+mj-lt"/>
              </a:rPr>
              <a:t>Assurant</a:t>
            </a:r>
            <a:r>
              <a:rPr lang="en-GB" sz="2000" b="0" kern="1000" dirty="0">
                <a:latin typeface="+mj-lt"/>
              </a:rPr>
              <a:t> [58-60] </a:t>
            </a:r>
          </a:p>
          <a:p>
            <a:pPr marL="630900" lvl="3" indent="-342900" algn="just">
              <a:lnSpc>
                <a:spcPct val="150000"/>
              </a:lnSpc>
              <a:spcBef>
                <a:spcPts val="1440"/>
              </a:spcBef>
              <a:buClr>
                <a:srgbClr val="000000"/>
              </a:buClr>
              <a:buSzPts val="1200"/>
              <a:buFontTx/>
              <a:buChar char="-"/>
              <a:tabLst>
                <a:tab pos="228600" algn="l"/>
                <a:tab pos="457200" algn="l"/>
              </a:tabLst>
            </a:pPr>
            <a:r>
              <a:rPr lang="en-GB" sz="2000" b="0" kern="1000" dirty="0">
                <a:latin typeface="+mj-lt"/>
              </a:rPr>
              <a:t>but, whether terms should be implied by conduct, engages issues of fact and “</a:t>
            </a:r>
            <a:r>
              <a:rPr lang="en-GB" sz="2000" b="0" i="1" kern="1000" dirty="0">
                <a:latin typeface="+mj-lt"/>
              </a:rPr>
              <a:t>is primarily for the FOS</a:t>
            </a:r>
            <a:r>
              <a:rPr lang="en-GB" sz="2000" b="0" kern="1000" dirty="0">
                <a:latin typeface="+mj-lt"/>
              </a:rPr>
              <a:t>”: </a:t>
            </a:r>
            <a:r>
              <a:rPr lang="en-GB" sz="2000" b="0" u="sng" kern="1000" dirty="0">
                <a:latin typeface="+mj-lt"/>
              </a:rPr>
              <a:t>Assurant </a:t>
            </a:r>
            <a:r>
              <a:rPr lang="en-GB" sz="2000" b="0" kern="1000" dirty="0">
                <a:latin typeface="+mj-lt"/>
              </a:rPr>
              <a:t>[60]) </a:t>
            </a:r>
          </a:p>
          <a:p>
            <a:pPr lvl="0" algn="just">
              <a:lnSpc>
                <a:spcPct val="150000"/>
              </a:lnSpc>
              <a:spcBef>
                <a:spcPts val="1440"/>
              </a:spcBef>
              <a:buClr>
                <a:srgbClr val="000000"/>
              </a:buClr>
              <a:buSzPts val="1200"/>
              <a:tabLst>
                <a:tab pos="228600" algn="l"/>
                <a:tab pos="457200" algn="l"/>
              </a:tabLst>
            </a:pPr>
            <a:endParaRPr lang="en-GB" sz="1200" u="none" strike="noStrike" dirty="0">
              <a:effectLst/>
              <a:latin typeface="Times New Roman" panose="02020603050405020304" pitchFamily="18" charset="0"/>
              <a:ea typeface="Times New Roman" panose="02020603050405020304" pitchFamily="18" charset="0"/>
            </a:endParaRPr>
          </a:p>
        </p:txBody>
      </p:sp>
      <p:sp>
        <p:nvSpPr>
          <p:cNvPr id="3" name="Title 2">
            <a:extLst>
              <a:ext uri="{FF2B5EF4-FFF2-40B4-BE49-F238E27FC236}">
                <a16:creationId xmlns:a16="http://schemas.microsoft.com/office/drawing/2014/main" id="{04D27392-7057-F2EC-519C-932D45D3BD6B}"/>
              </a:ext>
            </a:extLst>
          </p:cNvPr>
          <p:cNvSpPr>
            <a:spLocks noGrp="1"/>
          </p:cNvSpPr>
          <p:nvPr>
            <p:ph type="title"/>
          </p:nvPr>
        </p:nvSpPr>
        <p:spPr/>
        <p:txBody>
          <a:bodyPr/>
          <a:lstStyle/>
          <a:p>
            <a:pPr algn="ctr"/>
            <a:r>
              <a:rPr lang="en-GB" dirty="0"/>
              <a:t>Key propositions</a:t>
            </a:r>
          </a:p>
        </p:txBody>
      </p:sp>
    </p:spTree>
    <p:extLst>
      <p:ext uri="{BB962C8B-B14F-4D97-AF65-F5344CB8AC3E}">
        <p14:creationId xmlns:p14="http://schemas.microsoft.com/office/powerpoint/2010/main" val="27713204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2D1A6E-2414-5F73-AEFE-A81EFC4A4EAA}"/>
              </a:ext>
            </a:extLst>
          </p:cNvPr>
          <p:cNvSpPr>
            <a:spLocks noGrp="1"/>
          </p:cNvSpPr>
          <p:nvPr>
            <p:ph sz="quarter" idx="11"/>
          </p:nvPr>
        </p:nvSpPr>
        <p:spPr>
          <a:xfrm>
            <a:off x="392654" y="1801906"/>
            <a:ext cx="11435379" cy="4528969"/>
          </a:xfrm>
        </p:spPr>
        <p:txBody>
          <a:bodyPr>
            <a:normAutofit/>
          </a:bodyPr>
          <a:lstStyle/>
          <a:p>
            <a:pPr marL="342900" indent="-342900" algn="just">
              <a:lnSpc>
                <a:spcPct val="150000"/>
              </a:lnSpc>
              <a:spcBef>
                <a:spcPts val="1440"/>
              </a:spcBef>
              <a:buClr>
                <a:srgbClr val="000000"/>
              </a:buClr>
              <a:buSzPts val="1200"/>
              <a:buFont typeface="Wingdings" panose="05000000000000000000" pitchFamily="2" charset="2"/>
              <a:buChar char="Ø"/>
              <a:tabLst>
                <a:tab pos="228600" algn="l"/>
                <a:tab pos="457200" algn="l"/>
              </a:tabLst>
            </a:pPr>
            <a:r>
              <a:rPr lang="en-GB" sz="1900" b="0" u="sng" kern="1000" dirty="0">
                <a:latin typeface="+mj-lt"/>
              </a:rPr>
              <a:t>More difficult when challenge concerns the application of the law to the facts: </a:t>
            </a:r>
          </a:p>
          <a:p>
            <a:pPr marL="715963" lvl="2" indent="-342900" algn="just">
              <a:lnSpc>
                <a:spcPct val="150000"/>
              </a:lnSpc>
              <a:spcBef>
                <a:spcPts val="1440"/>
              </a:spcBef>
              <a:buClr>
                <a:srgbClr val="000000"/>
              </a:buClr>
              <a:buFont typeface="Wingdings" panose="05000000000000000000" pitchFamily="2" charset="2"/>
              <a:buChar char="ü"/>
              <a:tabLst>
                <a:tab pos="228600" algn="l"/>
                <a:tab pos="457200" algn="l"/>
              </a:tabLst>
            </a:pPr>
            <a:r>
              <a:rPr lang="en-GB" sz="1900" i="1" kern="1000" dirty="0">
                <a:latin typeface="+mj-lt"/>
              </a:rPr>
              <a:t>Hard-edged definitional questions </a:t>
            </a:r>
            <a:r>
              <a:rPr lang="en-GB" sz="1900" kern="1000" dirty="0">
                <a:latin typeface="+mj-lt"/>
              </a:rPr>
              <a:t>will be treated as </a:t>
            </a:r>
            <a:r>
              <a:rPr lang="en-GB" sz="1900" u="sng" kern="1000" dirty="0">
                <a:latin typeface="+mj-lt"/>
              </a:rPr>
              <a:t>matters of law</a:t>
            </a:r>
            <a:r>
              <a:rPr lang="en-GB" sz="1900" kern="1000" dirty="0">
                <a:latin typeface="+mj-lt"/>
              </a:rPr>
              <a:t>, reserved to the Court, e.g. </a:t>
            </a:r>
          </a:p>
          <a:p>
            <a:pPr marL="373063" lvl="2" indent="0" algn="just">
              <a:lnSpc>
                <a:spcPct val="150000"/>
              </a:lnSpc>
              <a:spcBef>
                <a:spcPts val="1440"/>
              </a:spcBef>
              <a:buClr>
                <a:srgbClr val="000000"/>
              </a:buClr>
              <a:buNone/>
              <a:tabLst>
                <a:tab pos="228600" algn="l"/>
                <a:tab pos="457200" algn="l"/>
              </a:tabLst>
            </a:pPr>
            <a:r>
              <a:rPr lang="en-GB" sz="1900" kern="1000" dirty="0">
                <a:latin typeface="+mj-lt"/>
              </a:rPr>
              <a:t>		- whether a contract was a “timeshare agreement” or a “collective investment scheme” </a:t>
            </a:r>
          </a:p>
          <a:p>
            <a:pPr marL="806450" lvl="2" indent="-433388" algn="just">
              <a:lnSpc>
                <a:spcPct val="150000"/>
              </a:lnSpc>
              <a:spcBef>
                <a:spcPts val="0"/>
              </a:spcBef>
              <a:buClr>
                <a:srgbClr val="000000"/>
              </a:buClr>
              <a:buNone/>
              <a:tabLst>
                <a:tab pos="228600" algn="l"/>
                <a:tab pos="457200" algn="l"/>
              </a:tabLst>
            </a:pPr>
            <a:r>
              <a:rPr lang="en-GB" sz="1900" kern="1000" dirty="0">
                <a:latin typeface="+mj-lt"/>
              </a:rPr>
              <a:t>		(found to be an issue of law and FOS erred in its approach: </a:t>
            </a:r>
            <a:r>
              <a:rPr lang="en-GB" sz="1900" u="sng" kern="1000" dirty="0">
                <a:latin typeface="+mj-lt"/>
              </a:rPr>
              <a:t>Shawbrook</a:t>
            </a:r>
            <a:r>
              <a:rPr lang="en-GB" sz="1900" kern="1000" dirty="0">
                <a:latin typeface="+mj-lt"/>
              </a:rPr>
              <a:t> [46]) </a:t>
            </a:r>
          </a:p>
          <a:p>
            <a:pPr marL="373063" lvl="2" indent="0" algn="just">
              <a:lnSpc>
                <a:spcPct val="150000"/>
              </a:lnSpc>
              <a:spcBef>
                <a:spcPts val="1440"/>
              </a:spcBef>
              <a:buClr>
                <a:srgbClr val="000000"/>
              </a:buClr>
              <a:buNone/>
              <a:tabLst>
                <a:tab pos="228600" algn="l"/>
                <a:tab pos="457200" algn="l"/>
              </a:tabLst>
            </a:pPr>
            <a:r>
              <a:rPr lang="en-GB" sz="1900" kern="1000" dirty="0">
                <a:latin typeface="+mj-lt"/>
              </a:rPr>
              <a:t>		- whether omitted information was “key information” for the purposes of mandatory disclosure</a:t>
            </a:r>
          </a:p>
          <a:p>
            <a:pPr marL="806450" lvl="2" indent="-433388" algn="just">
              <a:lnSpc>
                <a:spcPct val="150000"/>
              </a:lnSpc>
              <a:spcBef>
                <a:spcPts val="0"/>
              </a:spcBef>
              <a:buClr>
                <a:srgbClr val="000000"/>
              </a:buClr>
              <a:buNone/>
              <a:tabLst>
                <a:tab pos="228600" algn="l"/>
                <a:tab pos="457200" algn="l"/>
              </a:tabLst>
            </a:pPr>
            <a:r>
              <a:rPr lang="en-GB" sz="1900" kern="1000" dirty="0">
                <a:latin typeface="+mj-lt"/>
              </a:rPr>
              <a:t>		(found to be an issue of law and FOS erred: </a:t>
            </a:r>
            <a:r>
              <a:rPr lang="en-GB" sz="1900" u="sng" kern="1000" dirty="0">
                <a:latin typeface="+mj-lt"/>
              </a:rPr>
              <a:t>Shawbrook</a:t>
            </a:r>
            <a:r>
              <a:rPr lang="en-GB" sz="1900" kern="1000" dirty="0">
                <a:latin typeface="+mj-lt"/>
              </a:rPr>
              <a:t> [105]) </a:t>
            </a:r>
          </a:p>
          <a:p>
            <a:pPr marL="373063" lvl="2" indent="0" algn="just">
              <a:lnSpc>
                <a:spcPct val="150000"/>
              </a:lnSpc>
              <a:spcBef>
                <a:spcPts val="0"/>
              </a:spcBef>
              <a:buClr>
                <a:srgbClr val="000000"/>
              </a:buClr>
              <a:buNone/>
              <a:tabLst>
                <a:tab pos="228600" algn="l"/>
                <a:tab pos="457200" algn="l"/>
              </a:tabLst>
            </a:pPr>
            <a:endParaRPr lang="en-GB" sz="1900" kern="1000" dirty="0">
              <a:latin typeface="+mj-lt"/>
            </a:endParaRPr>
          </a:p>
        </p:txBody>
      </p:sp>
      <p:sp>
        <p:nvSpPr>
          <p:cNvPr id="3" name="Title 2">
            <a:extLst>
              <a:ext uri="{FF2B5EF4-FFF2-40B4-BE49-F238E27FC236}">
                <a16:creationId xmlns:a16="http://schemas.microsoft.com/office/drawing/2014/main" id="{04D27392-7057-F2EC-519C-932D45D3BD6B}"/>
              </a:ext>
            </a:extLst>
          </p:cNvPr>
          <p:cNvSpPr>
            <a:spLocks noGrp="1"/>
          </p:cNvSpPr>
          <p:nvPr>
            <p:ph type="title"/>
          </p:nvPr>
        </p:nvSpPr>
        <p:spPr/>
        <p:txBody>
          <a:bodyPr/>
          <a:lstStyle/>
          <a:p>
            <a:pPr algn="ctr"/>
            <a:r>
              <a:rPr lang="en-GB" dirty="0"/>
              <a:t>Key propositions</a:t>
            </a:r>
          </a:p>
        </p:txBody>
      </p:sp>
    </p:spTree>
    <p:extLst>
      <p:ext uri="{BB962C8B-B14F-4D97-AF65-F5344CB8AC3E}">
        <p14:creationId xmlns:p14="http://schemas.microsoft.com/office/powerpoint/2010/main" val="17134491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2D1A6E-2414-5F73-AEFE-A81EFC4A4EAA}"/>
              </a:ext>
            </a:extLst>
          </p:cNvPr>
          <p:cNvSpPr>
            <a:spLocks noGrp="1"/>
          </p:cNvSpPr>
          <p:nvPr>
            <p:ph sz="quarter" idx="11"/>
          </p:nvPr>
        </p:nvSpPr>
        <p:spPr>
          <a:xfrm>
            <a:off x="371140" y="1925619"/>
            <a:ext cx="11639774" cy="4129941"/>
          </a:xfrm>
        </p:spPr>
        <p:txBody>
          <a:bodyPr>
            <a:normAutofit/>
          </a:bodyPr>
          <a:lstStyle/>
          <a:p>
            <a:pPr marL="715963" lvl="2" indent="-342900" algn="just">
              <a:lnSpc>
                <a:spcPct val="150000"/>
              </a:lnSpc>
              <a:spcBef>
                <a:spcPts val="1440"/>
              </a:spcBef>
              <a:buClr>
                <a:srgbClr val="000000"/>
              </a:buClr>
              <a:buFont typeface="Wingdings" panose="05000000000000000000" pitchFamily="2" charset="2"/>
              <a:buChar char="v"/>
              <a:tabLst>
                <a:tab pos="228600" algn="l"/>
                <a:tab pos="457200" algn="l"/>
              </a:tabLst>
            </a:pPr>
            <a:r>
              <a:rPr lang="en-GB" sz="1900" i="1" kern="1000" dirty="0">
                <a:latin typeface="+mj-lt"/>
              </a:rPr>
              <a:t>“Fact-specific and evaluative decisions”</a:t>
            </a:r>
            <a:r>
              <a:rPr lang="en-GB" sz="1900" kern="1000" dirty="0">
                <a:latin typeface="+mj-lt"/>
              </a:rPr>
              <a:t>, may be seen as a matter for the FOS, subject to Wednesbury review: </a:t>
            </a:r>
          </a:p>
          <a:p>
            <a:pPr marL="373063" lvl="2" indent="0" algn="just">
              <a:lnSpc>
                <a:spcPct val="150000"/>
              </a:lnSpc>
              <a:spcBef>
                <a:spcPts val="1440"/>
              </a:spcBef>
              <a:buClr>
                <a:srgbClr val="000000"/>
              </a:buClr>
              <a:buNone/>
              <a:tabLst>
                <a:tab pos="228600" algn="l"/>
                <a:tab pos="457200" algn="l"/>
              </a:tabLst>
            </a:pPr>
            <a:r>
              <a:rPr lang="en-GB" sz="1900" kern="1000" dirty="0">
                <a:latin typeface="+mj-lt"/>
              </a:rPr>
              <a:t>		- whether a firm’s marketing breached the prohibition against selling timeshares as “an investment” </a:t>
            </a:r>
          </a:p>
          <a:p>
            <a:pPr marL="806450" lvl="2" indent="0" algn="just">
              <a:lnSpc>
                <a:spcPct val="150000"/>
              </a:lnSpc>
              <a:spcBef>
                <a:spcPts val="0"/>
              </a:spcBef>
              <a:buClr>
                <a:srgbClr val="000000"/>
              </a:buClr>
              <a:buNone/>
              <a:tabLst>
                <a:tab pos="228600" algn="l"/>
                <a:tab pos="457200" algn="l"/>
              </a:tabLst>
            </a:pPr>
            <a:r>
              <a:rPr lang="en-GB" sz="1900" kern="1000" dirty="0">
                <a:latin typeface="+mj-lt"/>
              </a:rPr>
              <a:t>(found to be an issue for FOS’s discretion: </a:t>
            </a:r>
            <a:r>
              <a:rPr lang="en-GB" sz="1900" u="sng" kern="1000" dirty="0">
                <a:latin typeface="+mj-lt"/>
              </a:rPr>
              <a:t>Shawbrook</a:t>
            </a:r>
            <a:r>
              <a:rPr lang="en-GB" sz="1900" kern="1000" dirty="0">
                <a:latin typeface="+mj-lt"/>
              </a:rPr>
              <a:t> [73])</a:t>
            </a:r>
          </a:p>
          <a:p>
            <a:pPr marL="373063" lvl="2" indent="0" algn="just">
              <a:lnSpc>
                <a:spcPct val="150000"/>
              </a:lnSpc>
              <a:spcBef>
                <a:spcPts val="1440"/>
              </a:spcBef>
              <a:buClr>
                <a:srgbClr val="000000"/>
              </a:buClr>
              <a:buNone/>
              <a:tabLst>
                <a:tab pos="228600" algn="l"/>
                <a:tab pos="457200" algn="l"/>
              </a:tabLst>
            </a:pPr>
            <a:endParaRPr lang="en-GB" sz="1900" kern="1000" dirty="0">
              <a:latin typeface="+mj-lt"/>
            </a:endParaRPr>
          </a:p>
        </p:txBody>
      </p:sp>
      <p:sp>
        <p:nvSpPr>
          <p:cNvPr id="3" name="Title 2">
            <a:extLst>
              <a:ext uri="{FF2B5EF4-FFF2-40B4-BE49-F238E27FC236}">
                <a16:creationId xmlns:a16="http://schemas.microsoft.com/office/drawing/2014/main" id="{04D27392-7057-F2EC-519C-932D45D3BD6B}"/>
              </a:ext>
            </a:extLst>
          </p:cNvPr>
          <p:cNvSpPr>
            <a:spLocks noGrp="1"/>
          </p:cNvSpPr>
          <p:nvPr>
            <p:ph type="title"/>
          </p:nvPr>
        </p:nvSpPr>
        <p:spPr/>
        <p:txBody>
          <a:bodyPr/>
          <a:lstStyle/>
          <a:p>
            <a:pPr algn="ctr"/>
            <a:r>
              <a:rPr lang="en-GB" dirty="0"/>
              <a:t>Key propositions</a:t>
            </a:r>
          </a:p>
        </p:txBody>
      </p:sp>
    </p:spTree>
    <p:extLst>
      <p:ext uri="{BB962C8B-B14F-4D97-AF65-F5344CB8AC3E}">
        <p14:creationId xmlns:p14="http://schemas.microsoft.com/office/powerpoint/2010/main" val="15826163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2D1A6E-2414-5F73-AEFE-A81EFC4A4EAA}"/>
              </a:ext>
            </a:extLst>
          </p:cNvPr>
          <p:cNvSpPr>
            <a:spLocks noGrp="1"/>
          </p:cNvSpPr>
          <p:nvPr>
            <p:ph sz="quarter" idx="11"/>
          </p:nvPr>
        </p:nvSpPr>
        <p:spPr>
          <a:xfrm>
            <a:off x="392654" y="1767999"/>
            <a:ext cx="11435379" cy="4287561"/>
          </a:xfrm>
        </p:spPr>
        <p:txBody>
          <a:bodyPr>
            <a:normAutofit/>
          </a:bodyPr>
          <a:lstStyle/>
          <a:p>
            <a:pPr algn="just">
              <a:lnSpc>
                <a:spcPct val="150000"/>
              </a:lnSpc>
              <a:spcBef>
                <a:spcPts val="1440"/>
              </a:spcBef>
              <a:buClr>
                <a:srgbClr val="000000"/>
              </a:buClr>
              <a:buSzPts val="1200"/>
              <a:tabLst>
                <a:tab pos="228600" algn="l"/>
                <a:tab pos="457200" algn="l"/>
              </a:tabLst>
            </a:pPr>
            <a:r>
              <a:rPr lang="en-GB" sz="2000" dirty="0">
                <a:effectLst/>
                <a:latin typeface="Arial" panose="020B0604020202020204" pitchFamily="34" charset="0"/>
                <a:ea typeface="Times New Roman" panose="02020603050405020304" pitchFamily="18" charset="0"/>
              </a:rPr>
              <a:t>3. Third, if FOS intends to depart from the law, then it must “explain” its departure.</a:t>
            </a:r>
          </a:p>
          <a:p>
            <a:pPr algn="just">
              <a:lnSpc>
                <a:spcPct val="150000"/>
              </a:lnSpc>
              <a:spcBef>
                <a:spcPts val="1200"/>
              </a:spcBef>
              <a:buClr>
                <a:srgbClr val="000000"/>
              </a:buClr>
              <a:buSzPts val="1200"/>
              <a:tabLst>
                <a:tab pos="228600" algn="l"/>
                <a:tab pos="457200" algn="l"/>
              </a:tabLst>
            </a:pPr>
            <a:r>
              <a:rPr lang="en-GB" sz="2000" i="1" dirty="0">
                <a:latin typeface="Arial" panose="020B0604020202020204" pitchFamily="34" charset="0"/>
                <a:ea typeface="Times New Roman" panose="02020603050405020304" pitchFamily="18" charset="0"/>
              </a:rPr>
              <a:t>	- In this area there has been movement  </a:t>
            </a:r>
            <a:endParaRPr lang="en-GB" sz="2000" i="1" dirty="0">
              <a:effectLst/>
              <a:latin typeface="Times New Roman" panose="02020603050405020304" pitchFamily="18" charset="0"/>
              <a:ea typeface="Times New Roman" panose="02020603050405020304" pitchFamily="18" charset="0"/>
            </a:endParaRPr>
          </a:p>
          <a:p>
            <a:pPr marL="538163" lvl="1" indent="-342900" algn="just">
              <a:lnSpc>
                <a:spcPct val="150000"/>
              </a:lnSpc>
              <a:spcBef>
                <a:spcPts val="1440"/>
              </a:spcBef>
              <a:buFont typeface="Wingdings" panose="05000000000000000000" pitchFamily="2" charset="2"/>
              <a:buChar char="Ø"/>
              <a:tabLst>
                <a:tab pos="228600" algn="l"/>
                <a:tab pos="457200" algn="l"/>
              </a:tabLst>
            </a:pPr>
            <a:r>
              <a:rPr lang="en-GB" sz="2000" u="none" strike="noStrike" dirty="0">
                <a:effectLst/>
                <a:latin typeface="Arial" panose="020B0604020202020204" pitchFamily="34" charset="0"/>
                <a:ea typeface="Times New Roman" panose="02020603050405020304" pitchFamily="18" charset="0"/>
              </a:rPr>
              <a:t>The classic statement was in </a:t>
            </a:r>
            <a:r>
              <a:rPr lang="en-GB" sz="2000" u="sng" strike="noStrike" dirty="0">
                <a:effectLst/>
                <a:latin typeface="Arial" panose="020B0604020202020204" pitchFamily="34" charset="0"/>
                <a:ea typeface="Times New Roman" panose="02020603050405020304" pitchFamily="18" charset="0"/>
              </a:rPr>
              <a:t>R (Heather Moor and Edgecombe) v FOS</a:t>
            </a:r>
            <a:r>
              <a:rPr lang="en-GB" sz="2000" i="1" u="none" strike="noStrike" dirty="0">
                <a:effectLst/>
                <a:latin typeface="Arial" panose="020B0604020202020204" pitchFamily="34" charset="0"/>
                <a:ea typeface="Times New Roman" panose="02020603050405020304" pitchFamily="18" charset="0"/>
              </a:rPr>
              <a:t> </a:t>
            </a:r>
            <a:r>
              <a:rPr lang="en-GB" sz="2000" u="none" strike="noStrike" dirty="0">
                <a:effectLst/>
                <a:latin typeface="Arial" panose="020B0604020202020204" pitchFamily="34" charset="0"/>
                <a:ea typeface="Times New Roman" panose="02020603050405020304" pitchFamily="18" charset="0"/>
              </a:rPr>
              <a:t>[2008] EWCA </a:t>
            </a:r>
            <a:r>
              <a:rPr lang="en-GB" sz="2000" u="none" strike="noStrike" dirty="0" err="1">
                <a:effectLst/>
                <a:latin typeface="Arial" panose="020B0604020202020204" pitchFamily="34" charset="0"/>
                <a:ea typeface="Times New Roman" panose="02020603050405020304" pitchFamily="18" charset="0"/>
              </a:rPr>
              <a:t>Civ</a:t>
            </a:r>
            <a:r>
              <a:rPr lang="en-GB" sz="2000" u="none" strike="noStrike" dirty="0">
                <a:effectLst/>
                <a:latin typeface="Arial" panose="020B0604020202020204" pitchFamily="34" charset="0"/>
                <a:ea typeface="Times New Roman" panose="02020603050405020304" pitchFamily="18" charset="0"/>
              </a:rPr>
              <a:t> 642: </a:t>
            </a:r>
          </a:p>
          <a:p>
            <a:pPr marL="1166813" lvl="1" algn="just">
              <a:lnSpc>
                <a:spcPts val="3200"/>
              </a:lnSpc>
              <a:spcBef>
                <a:spcPts val="1440"/>
              </a:spcBef>
              <a:tabLst>
                <a:tab pos="228600" algn="l"/>
                <a:tab pos="1166813" algn="l"/>
                <a:tab pos="10047288" algn="l"/>
                <a:tab pos="10312400" algn="l"/>
                <a:tab pos="11214100" algn="l"/>
              </a:tabLst>
            </a:pPr>
            <a:r>
              <a:rPr lang="en-GB" sz="2000" u="none" strike="noStrike" dirty="0">
                <a:effectLst/>
                <a:latin typeface="Arial" panose="020B0604020202020204" pitchFamily="34" charset="0"/>
                <a:ea typeface="Times New Roman" panose="02020603050405020304" pitchFamily="18" charset="0"/>
              </a:rPr>
              <a:t>“</a:t>
            </a:r>
            <a:r>
              <a:rPr lang="en-GB" sz="2000" i="1" u="none" strike="noStrike" dirty="0">
                <a:effectLst/>
                <a:latin typeface="Arial" panose="020B0604020202020204" pitchFamily="34" charset="0"/>
                <a:ea typeface="Times New Roman" panose="02020603050405020304" pitchFamily="18" charset="0"/>
              </a:rPr>
              <a:t>[the </a:t>
            </a:r>
            <a:r>
              <a:rPr lang="en-GB" sz="2000" i="1" u="none" strike="noStrike" dirty="0" err="1">
                <a:effectLst/>
                <a:latin typeface="Arial" panose="020B0604020202020204" pitchFamily="34" charset="0"/>
                <a:ea typeface="Times New Roman" panose="02020603050405020304" pitchFamily="18" charset="0"/>
              </a:rPr>
              <a:t>ombudman</a:t>
            </a:r>
            <a:r>
              <a:rPr lang="en-GB" sz="2000" i="1" u="none" strike="noStrike" dirty="0">
                <a:effectLst/>
                <a:latin typeface="Arial" panose="020B0604020202020204" pitchFamily="34" charset="0"/>
                <a:ea typeface="Times New Roman" panose="02020603050405020304" pitchFamily="18" charset="0"/>
              </a:rPr>
              <a:t>] is free to depart from the relevant law, but if he does so </a:t>
            </a:r>
          </a:p>
          <a:p>
            <a:pPr marL="1166813" lvl="1" algn="just">
              <a:lnSpc>
                <a:spcPts val="3200"/>
              </a:lnSpc>
              <a:spcBef>
                <a:spcPts val="0"/>
              </a:spcBef>
              <a:tabLst>
                <a:tab pos="228600" algn="l"/>
                <a:tab pos="1166813" algn="l"/>
                <a:tab pos="10047288" algn="l"/>
                <a:tab pos="10312400" algn="l"/>
                <a:tab pos="11214100" algn="l"/>
              </a:tabLst>
            </a:pPr>
            <a:r>
              <a:rPr lang="en-GB" sz="2000" i="1" u="sng" strike="noStrike" dirty="0">
                <a:effectLst/>
                <a:latin typeface="Arial" panose="020B0604020202020204" pitchFamily="34" charset="0"/>
                <a:ea typeface="Times New Roman" panose="02020603050405020304" pitchFamily="18" charset="0"/>
              </a:rPr>
              <a:t>he should say so in his decision and explain why</a:t>
            </a:r>
            <a:r>
              <a:rPr lang="en-GB" sz="2000" u="none" strike="noStrike" dirty="0">
                <a:effectLst/>
                <a:latin typeface="Arial" panose="020B0604020202020204" pitchFamily="34" charset="0"/>
                <a:ea typeface="Times New Roman" panose="02020603050405020304" pitchFamily="18" charset="0"/>
              </a:rPr>
              <a:t>”</a:t>
            </a:r>
            <a:endParaRPr lang="en-GB" sz="2000" u="none" strike="noStrike" dirty="0">
              <a:effectLst/>
              <a:latin typeface="Times New Roman" panose="02020603050405020304" pitchFamily="18" charset="0"/>
              <a:ea typeface="Times New Roman" panose="02020603050405020304" pitchFamily="18" charset="0"/>
            </a:endParaRPr>
          </a:p>
          <a:p>
            <a:pPr algn="just">
              <a:lnSpc>
                <a:spcPct val="150000"/>
              </a:lnSpc>
              <a:spcBef>
                <a:spcPts val="1440"/>
              </a:spcBef>
              <a:buClr>
                <a:srgbClr val="000000"/>
              </a:buClr>
              <a:buSzPts val="1200"/>
              <a:tabLst>
                <a:tab pos="228600" algn="l"/>
                <a:tab pos="457200" algn="l"/>
              </a:tabLst>
            </a:pPr>
            <a:endParaRPr lang="en-GB" sz="2000" b="0" kern="1000" dirty="0">
              <a:latin typeface="+mj-lt"/>
            </a:endParaRPr>
          </a:p>
          <a:p>
            <a:pPr lvl="0" algn="just">
              <a:lnSpc>
                <a:spcPct val="150000"/>
              </a:lnSpc>
              <a:spcBef>
                <a:spcPts val="1440"/>
              </a:spcBef>
              <a:buClr>
                <a:srgbClr val="000000"/>
              </a:buClr>
              <a:buSzPts val="1200"/>
              <a:tabLst>
                <a:tab pos="228600" algn="l"/>
                <a:tab pos="457200" algn="l"/>
              </a:tabLst>
            </a:pPr>
            <a:endParaRPr lang="en-GB" sz="2000" u="none" strike="noStrike" dirty="0">
              <a:effectLst/>
              <a:latin typeface="Times New Roman" panose="02020603050405020304" pitchFamily="18" charset="0"/>
              <a:ea typeface="Times New Roman" panose="02020603050405020304" pitchFamily="18" charset="0"/>
            </a:endParaRPr>
          </a:p>
        </p:txBody>
      </p:sp>
      <p:sp>
        <p:nvSpPr>
          <p:cNvPr id="3" name="Title 2">
            <a:extLst>
              <a:ext uri="{FF2B5EF4-FFF2-40B4-BE49-F238E27FC236}">
                <a16:creationId xmlns:a16="http://schemas.microsoft.com/office/drawing/2014/main" id="{04D27392-7057-F2EC-519C-932D45D3BD6B}"/>
              </a:ext>
            </a:extLst>
          </p:cNvPr>
          <p:cNvSpPr>
            <a:spLocks noGrp="1"/>
          </p:cNvSpPr>
          <p:nvPr>
            <p:ph type="title"/>
          </p:nvPr>
        </p:nvSpPr>
        <p:spPr/>
        <p:txBody>
          <a:bodyPr/>
          <a:lstStyle/>
          <a:p>
            <a:pPr algn="ctr"/>
            <a:r>
              <a:rPr lang="en-GB" dirty="0"/>
              <a:t>Key propositions</a:t>
            </a:r>
          </a:p>
        </p:txBody>
      </p:sp>
    </p:spTree>
    <p:extLst>
      <p:ext uri="{BB962C8B-B14F-4D97-AF65-F5344CB8AC3E}">
        <p14:creationId xmlns:p14="http://schemas.microsoft.com/office/powerpoint/2010/main" val="30788857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2D1A6E-2414-5F73-AEFE-A81EFC4A4EAA}"/>
              </a:ext>
            </a:extLst>
          </p:cNvPr>
          <p:cNvSpPr>
            <a:spLocks noGrp="1"/>
          </p:cNvSpPr>
          <p:nvPr>
            <p:ph sz="quarter" idx="11"/>
          </p:nvPr>
        </p:nvSpPr>
        <p:spPr>
          <a:xfrm>
            <a:off x="392655" y="1767999"/>
            <a:ext cx="11069096" cy="4287561"/>
          </a:xfrm>
        </p:spPr>
        <p:txBody>
          <a:bodyPr>
            <a:normAutofit fontScale="85000" lnSpcReduction="10000"/>
          </a:bodyPr>
          <a:lstStyle/>
          <a:p>
            <a:pPr marL="361950" lvl="1" indent="-273050" algn="just">
              <a:lnSpc>
                <a:spcPct val="150000"/>
              </a:lnSpc>
              <a:spcBef>
                <a:spcPts val="1440"/>
              </a:spcBef>
              <a:buFont typeface="Wingdings" panose="05000000000000000000" pitchFamily="2" charset="2"/>
              <a:buChar char="Ø"/>
              <a:tabLst>
                <a:tab pos="361950" algn="l"/>
                <a:tab pos="457200" algn="l"/>
              </a:tabLst>
            </a:pPr>
            <a:r>
              <a:rPr lang="en-GB" sz="2100" u="none" strike="noStrike" dirty="0">
                <a:effectLst/>
                <a:ea typeface="Times New Roman" panose="02020603050405020304" pitchFamily="18" charset="0"/>
              </a:rPr>
              <a:t>Cases in last year have diluted expectations: </a:t>
            </a:r>
          </a:p>
          <a:p>
            <a:pPr marL="539750" indent="-342900" algn="just">
              <a:lnSpc>
                <a:spcPct val="150000"/>
              </a:lnSpc>
              <a:spcBef>
                <a:spcPts val="1440"/>
              </a:spcBef>
              <a:buFontTx/>
              <a:buChar char="-"/>
              <a:tabLst>
                <a:tab pos="228600" algn="l"/>
                <a:tab pos="457200" algn="l"/>
                <a:tab pos="10223500" algn="l"/>
              </a:tabLst>
            </a:pPr>
            <a:r>
              <a:rPr lang="en-GB" sz="2100" b="0" dirty="0">
                <a:effectLst/>
                <a:ea typeface="Times New Roman" panose="02020603050405020304" pitchFamily="18" charset="0"/>
              </a:rPr>
              <a:t>What is </a:t>
            </a:r>
            <a:r>
              <a:rPr lang="en-GB" sz="2100" b="0" u="sng" dirty="0">
                <a:effectLst/>
                <a:ea typeface="Times New Roman" panose="02020603050405020304" pitchFamily="18" charset="0"/>
              </a:rPr>
              <a:t>not</a:t>
            </a:r>
            <a:r>
              <a:rPr lang="en-GB" sz="2100" b="0" i="1" dirty="0">
                <a:effectLst/>
                <a:ea typeface="Times New Roman" panose="02020603050405020304" pitchFamily="18" charset="0"/>
              </a:rPr>
              <a:t> </a:t>
            </a:r>
            <a:r>
              <a:rPr lang="en-GB" sz="2100" b="0" dirty="0">
                <a:effectLst/>
                <a:ea typeface="Times New Roman" panose="02020603050405020304" pitchFamily="18" charset="0"/>
              </a:rPr>
              <a:t>required: </a:t>
            </a:r>
            <a:r>
              <a:rPr lang="en-GB" sz="2100" b="0" u="sng" dirty="0">
                <a:effectLst/>
                <a:ea typeface="Times New Roman" panose="02020603050405020304" pitchFamily="18" charset="0"/>
              </a:rPr>
              <a:t>Options UK Personal Pensions</a:t>
            </a:r>
            <a:r>
              <a:rPr lang="en-GB" sz="2100" b="0" dirty="0">
                <a:effectLst/>
                <a:ea typeface="Times New Roman" panose="02020603050405020304" pitchFamily="18" charset="0"/>
              </a:rPr>
              <a:t> </a:t>
            </a:r>
            <a:r>
              <a:rPr lang="en-GB" sz="2100" b="0" i="1" dirty="0">
                <a:effectLst/>
                <a:ea typeface="Times New Roman" panose="02020603050405020304" pitchFamily="18" charset="0"/>
              </a:rPr>
              <a:t>per </a:t>
            </a:r>
            <a:r>
              <a:rPr lang="en-GB" sz="2100" b="0" dirty="0" err="1">
                <a:effectLst/>
                <a:ea typeface="Times New Roman" panose="02020603050405020304" pitchFamily="18" charset="0"/>
              </a:rPr>
              <a:t>Asplin</a:t>
            </a:r>
            <a:r>
              <a:rPr lang="en-GB" sz="2100" b="0" dirty="0">
                <a:effectLst/>
                <a:ea typeface="Times New Roman" panose="02020603050405020304" pitchFamily="18" charset="0"/>
              </a:rPr>
              <a:t> LJ</a:t>
            </a:r>
            <a:r>
              <a:rPr lang="en-GB" sz="2100" b="0" i="1" dirty="0">
                <a:effectLst/>
                <a:ea typeface="Times New Roman" panose="02020603050405020304" pitchFamily="18" charset="0"/>
              </a:rPr>
              <a:t> </a:t>
            </a:r>
          </a:p>
          <a:p>
            <a:pPr marL="809625" algn="just">
              <a:lnSpc>
                <a:spcPts val="2400"/>
              </a:lnSpc>
              <a:spcBef>
                <a:spcPts val="1440"/>
              </a:spcBef>
              <a:tabLst>
                <a:tab pos="228600" algn="l"/>
                <a:tab pos="457200" algn="l"/>
                <a:tab pos="10223500" algn="l"/>
              </a:tabLst>
            </a:pPr>
            <a:r>
              <a:rPr lang="en-GB" sz="2100" b="0" dirty="0">
                <a:effectLst/>
                <a:ea typeface="Times New Roman" panose="02020603050405020304" pitchFamily="18" charset="0"/>
              </a:rPr>
              <a:t>“I do not understand the dicta [in </a:t>
            </a:r>
            <a:r>
              <a:rPr lang="en-GB" sz="2100" b="0" u="sng" dirty="0">
                <a:effectLst/>
                <a:ea typeface="Times New Roman" panose="02020603050405020304" pitchFamily="18" charset="0"/>
              </a:rPr>
              <a:t>Heather Moor</a:t>
            </a:r>
            <a:r>
              <a:rPr lang="en-GB" sz="2100" b="0" dirty="0">
                <a:effectLst/>
                <a:ea typeface="Times New Roman" panose="02020603050405020304" pitchFamily="18" charset="0"/>
              </a:rPr>
              <a:t>] to mean that in each and every case, the ombudsman must first, set out all the relevant contractual provisions and tortious duties which apply and state why it is considered appropriate in the particular case to go beyond them." ( [78]) </a:t>
            </a:r>
          </a:p>
          <a:p>
            <a:pPr marL="539750" indent="-361950" algn="just">
              <a:lnSpc>
                <a:spcPct val="150000"/>
              </a:lnSpc>
              <a:spcBef>
                <a:spcPts val="1440"/>
              </a:spcBef>
              <a:tabLst>
                <a:tab pos="228600" algn="l"/>
                <a:tab pos="457200" algn="l"/>
                <a:tab pos="10223500" algn="l"/>
              </a:tabLst>
            </a:pPr>
            <a:r>
              <a:rPr lang="en-GB" sz="2100" b="0" dirty="0">
                <a:effectLst/>
                <a:ea typeface="Times New Roman" panose="02020603050405020304" pitchFamily="18" charset="0"/>
              </a:rPr>
              <a:t>- 	What </a:t>
            </a:r>
            <a:r>
              <a:rPr lang="en-GB" sz="2100" b="0" u="sng" dirty="0">
                <a:effectLst/>
                <a:ea typeface="Times New Roman" panose="02020603050405020304" pitchFamily="18" charset="0"/>
              </a:rPr>
              <a:t>is</a:t>
            </a:r>
            <a:r>
              <a:rPr lang="en-GB" sz="2100" b="0" i="1" dirty="0">
                <a:effectLst/>
                <a:ea typeface="Times New Roman" panose="02020603050405020304" pitchFamily="18" charset="0"/>
              </a:rPr>
              <a:t> </a:t>
            </a:r>
            <a:r>
              <a:rPr lang="en-GB" sz="2100" b="0" dirty="0">
                <a:effectLst/>
                <a:ea typeface="Times New Roman" panose="02020603050405020304" pitchFamily="18" charset="0"/>
              </a:rPr>
              <a:t>required: see Mrs Justice Williams in </a:t>
            </a:r>
            <a:r>
              <a:rPr lang="en-GB" sz="2100" b="0" u="sng" dirty="0">
                <a:effectLst/>
                <a:ea typeface="Times New Roman" panose="02020603050405020304" pitchFamily="18" charset="0"/>
              </a:rPr>
              <a:t>Charles Street</a:t>
            </a:r>
            <a:r>
              <a:rPr lang="en-GB" sz="2100" b="0" i="1" dirty="0">
                <a:effectLst/>
                <a:ea typeface="Times New Roman" panose="02020603050405020304" pitchFamily="18" charset="0"/>
              </a:rPr>
              <a:t> </a:t>
            </a:r>
            <a:r>
              <a:rPr lang="en-GB" sz="2100" b="0" dirty="0">
                <a:effectLst/>
                <a:ea typeface="Times New Roman" panose="02020603050405020304" pitchFamily="18" charset="0"/>
              </a:rPr>
              <a:t>(adopted by Mrs Justice Stacey in </a:t>
            </a:r>
            <a:r>
              <a:rPr lang="en-GB" sz="2100" b="0" u="sng" dirty="0">
                <a:effectLst/>
                <a:ea typeface="Times New Roman" panose="02020603050405020304" pitchFamily="18" charset="0"/>
              </a:rPr>
              <a:t>Linear</a:t>
            </a:r>
            <a:r>
              <a:rPr lang="en-GB" sz="2100" b="0" dirty="0">
                <a:effectLst/>
                <a:ea typeface="Times New Roman" panose="02020603050405020304" pitchFamily="18" charset="0"/>
              </a:rPr>
              <a:t>): </a:t>
            </a:r>
          </a:p>
          <a:p>
            <a:pPr marL="809625" algn="just">
              <a:lnSpc>
                <a:spcPts val="2400"/>
              </a:lnSpc>
              <a:spcBef>
                <a:spcPts val="1440"/>
              </a:spcBef>
              <a:tabLst>
                <a:tab pos="228600" algn="l"/>
                <a:tab pos="457200" algn="l"/>
                <a:tab pos="10223500" algn="l"/>
              </a:tabLst>
            </a:pPr>
            <a:r>
              <a:rPr lang="en-GB" sz="2100" b="0" dirty="0">
                <a:effectLst/>
                <a:ea typeface="Times New Roman" panose="02020603050405020304" pitchFamily="18" charset="0"/>
              </a:rPr>
              <a:t>“[FOS must] indicate that they have considered the common law principle that is urged upon them but in the circumstances they have concluded that the fair and reasonable outcome is otherwise for reasons that they identify.” (</a:t>
            </a:r>
            <a:r>
              <a:rPr lang="en-GB" sz="2100" b="0" u="sng" dirty="0">
                <a:effectLst/>
                <a:ea typeface="Times New Roman" panose="02020603050405020304" pitchFamily="18" charset="0"/>
              </a:rPr>
              <a:t>Charles Street</a:t>
            </a:r>
            <a:r>
              <a:rPr lang="en-GB" sz="2100" b="0" i="1" dirty="0">
                <a:effectLst/>
                <a:ea typeface="Times New Roman" panose="02020603050405020304" pitchFamily="18" charset="0"/>
              </a:rPr>
              <a:t> </a:t>
            </a:r>
            <a:r>
              <a:rPr lang="en-GB" sz="2100" b="0" dirty="0">
                <a:effectLst/>
                <a:ea typeface="Times New Roman" panose="02020603050405020304" pitchFamily="18" charset="0"/>
              </a:rPr>
              <a:t>[110]-[112]; </a:t>
            </a:r>
            <a:r>
              <a:rPr lang="en-GB" sz="2100" b="0" u="sng" dirty="0">
                <a:effectLst/>
                <a:ea typeface="Times New Roman" panose="02020603050405020304" pitchFamily="18" charset="0"/>
              </a:rPr>
              <a:t>Linear</a:t>
            </a:r>
            <a:r>
              <a:rPr lang="en-GB" sz="2100" b="0" dirty="0">
                <a:effectLst/>
                <a:ea typeface="Times New Roman" panose="02020603050405020304" pitchFamily="18" charset="0"/>
              </a:rPr>
              <a:t> [36]). </a:t>
            </a:r>
          </a:p>
          <a:p>
            <a:pPr algn="just">
              <a:lnSpc>
                <a:spcPct val="150000"/>
              </a:lnSpc>
              <a:spcBef>
                <a:spcPts val="1440"/>
              </a:spcBef>
              <a:buClr>
                <a:srgbClr val="000000"/>
              </a:buClr>
              <a:buSzPts val="1200"/>
              <a:tabLst>
                <a:tab pos="228600" algn="l"/>
                <a:tab pos="457200" algn="l"/>
              </a:tabLst>
            </a:pPr>
            <a:endParaRPr lang="en-GB" sz="2000" b="0" kern="1000" dirty="0">
              <a:latin typeface="+mj-lt"/>
            </a:endParaRPr>
          </a:p>
          <a:p>
            <a:pPr lvl="0" algn="just">
              <a:lnSpc>
                <a:spcPct val="150000"/>
              </a:lnSpc>
              <a:spcBef>
                <a:spcPts val="1440"/>
              </a:spcBef>
              <a:buClr>
                <a:srgbClr val="000000"/>
              </a:buClr>
              <a:buSzPts val="1200"/>
              <a:tabLst>
                <a:tab pos="228600" algn="l"/>
                <a:tab pos="457200" algn="l"/>
              </a:tabLst>
            </a:pPr>
            <a:endParaRPr lang="en-GB" sz="2000" b="0" u="none" strike="noStrike" dirty="0">
              <a:effectLst/>
              <a:latin typeface="Times New Roman" panose="02020603050405020304" pitchFamily="18" charset="0"/>
              <a:ea typeface="Times New Roman" panose="02020603050405020304" pitchFamily="18" charset="0"/>
            </a:endParaRPr>
          </a:p>
        </p:txBody>
      </p:sp>
      <p:sp>
        <p:nvSpPr>
          <p:cNvPr id="3" name="Title 2">
            <a:extLst>
              <a:ext uri="{FF2B5EF4-FFF2-40B4-BE49-F238E27FC236}">
                <a16:creationId xmlns:a16="http://schemas.microsoft.com/office/drawing/2014/main" id="{04D27392-7057-F2EC-519C-932D45D3BD6B}"/>
              </a:ext>
            </a:extLst>
          </p:cNvPr>
          <p:cNvSpPr>
            <a:spLocks noGrp="1"/>
          </p:cNvSpPr>
          <p:nvPr>
            <p:ph type="title"/>
          </p:nvPr>
        </p:nvSpPr>
        <p:spPr/>
        <p:txBody>
          <a:bodyPr/>
          <a:lstStyle/>
          <a:p>
            <a:pPr algn="ctr"/>
            <a:r>
              <a:rPr lang="en-GB" dirty="0"/>
              <a:t>Key propositions</a:t>
            </a:r>
          </a:p>
        </p:txBody>
      </p:sp>
    </p:spTree>
    <p:extLst>
      <p:ext uri="{BB962C8B-B14F-4D97-AF65-F5344CB8AC3E}">
        <p14:creationId xmlns:p14="http://schemas.microsoft.com/office/powerpoint/2010/main" val="8670607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96C7CB-9D1C-38F5-BBE7-A86690C19D73}"/>
              </a:ext>
            </a:extLst>
          </p:cNvPr>
          <p:cNvSpPr>
            <a:spLocks noGrp="1"/>
          </p:cNvSpPr>
          <p:nvPr>
            <p:ph type="body" sz="quarter" idx="10"/>
          </p:nvPr>
        </p:nvSpPr>
        <p:spPr/>
        <p:txBody>
          <a:bodyPr/>
          <a:lstStyle/>
          <a:p>
            <a:pPr lvl="0"/>
            <a:r>
              <a:rPr lang="en-GB" dirty="0"/>
              <a:t>PART 3</a:t>
            </a:r>
          </a:p>
          <a:p>
            <a:pPr lvl="0"/>
            <a:endParaRPr lang="en-GB" dirty="0"/>
          </a:p>
          <a:p>
            <a:pPr lvl="0"/>
            <a:r>
              <a:rPr lang="en-GB" i="1" cap="none" dirty="0"/>
              <a:t>R (Elliott Associates and Jane Street) v London Metal Exchange </a:t>
            </a:r>
            <a:r>
              <a:rPr lang="en-GB" cap="none" dirty="0"/>
              <a:t>[2023] EWHC 2969 (Admin)</a:t>
            </a:r>
          </a:p>
          <a:p>
            <a:pPr lvl="0"/>
            <a:endParaRPr lang="en-GB" cap="none" dirty="0"/>
          </a:p>
          <a:p>
            <a:pPr lvl="0"/>
            <a:r>
              <a:rPr lang="en-GB" cap="none" dirty="0"/>
              <a:t>Michael Quayle</a:t>
            </a:r>
          </a:p>
        </p:txBody>
      </p:sp>
    </p:spTree>
    <p:extLst>
      <p:ext uri="{BB962C8B-B14F-4D97-AF65-F5344CB8AC3E}">
        <p14:creationId xmlns:p14="http://schemas.microsoft.com/office/powerpoint/2010/main" val="23271151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84D2B9-7CBE-CBE4-E2DF-00D992F8942B}"/>
              </a:ext>
            </a:extLst>
          </p:cNvPr>
          <p:cNvSpPr>
            <a:spLocks noGrp="1"/>
          </p:cNvSpPr>
          <p:nvPr>
            <p:ph sz="quarter" idx="11"/>
          </p:nvPr>
        </p:nvSpPr>
        <p:spPr/>
        <p:txBody>
          <a:bodyPr>
            <a:normAutofit fontScale="70000" lnSpcReduction="20000"/>
          </a:bodyPr>
          <a:lstStyle/>
          <a:p>
            <a:r>
              <a:rPr lang="en-GB" sz="3600" b="0" u="sng" dirty="0">
                <a:latin typeface="Helvetica Neue" panose="02000503000000020004" pitchFamily="2" charset="0"/>
              </a:rPr>
              <a:t>The litigation in outline</a:t>
            </a:r>
            <a:endParaRPr lang="en-GB" sz="3600" b="0" u="sng" dirty="0">
              <a:effectLst/>
              <a:latin typeface="Helvetica Neue" panose="02000503000000020004" pitchFamily="2" charset="0"/>
            </a:endParaRPr>
          </a:p>
          <a:p>
            <a:pPr marL="571500" indent="-571500">
              <a:buFont typeface="Arial" panose="020B0604020202020204" pitchFamily="34" charset="0"/>
              <a:buChar char="•"/>
            </a:pPr>
            <a:r>
              <a:rPr lang="en-GB" sz="3600" b="0" dirty="0">
                <a:effectLst/>
                <a:latin typeface="Helvetica Neue" panose="02000503000000020004" pitchFamily="2" charset="0"/>
              </a:rPr>
              <a:t>Judicial review claim concerning the power of a regulated investment exchange to cancel trades in circumstances of market disorder.</a:t>
            </a:r>
          </a:p>
          <a:p>
            <a:pPr marL="571500" indent="-571500">
              <a:buFont typeface="Arial" panose="020B0604020202020204" pitchFamily="34" charset="0"/>
              <a:buChar char="•"/>
            </a:pPr>
            <a:r>
              <a:rPr lang="en-GB" sz="3600" b="0" dirty="0">
                <a:effectLst/>
                <a:latin typeface="Helvetica Neue" panose="02000503000000020004" pitchFamily="2" charset="0"/>
              </a:rPr>
              <a:t>Elliott Associates (a hedge fund) and Jane Street (a trading firm) challenged the lawfulness of decisions taken by LME and LME Clear in March 2022.</a:t>
            </a:r>
          </a:p>
          <a:p>
            <a:pPr marL="571500" indent="-571500">
              <a:buFont typeface="Arial" panose="020B0604020202020204" pitchFamily="34" charset="0"/>
              <a:buChar char="•"/>
            </a:pPr>
            <a:r>
              <a:rPr lang="en-GB" sz="3600" b="0" dirty="0">
                <a:effectLst/>
                <a:latin typeface="Helvetica Neue" panose="02000503000000020004" pitchFamily="2" charset="0"/>
              </a:rPr>
              <a:t>LME and LME Clear are profit-seeking enterprises; but undertake regulatory functions under FSMA and a framework of domestic and </a:t>
            </a:r>
            <a:r>
              <a:rPr lang="en-GB" sz="3600" b="0" dirty="0">
                <a:latin typeface="Helvetica Neue" panose="02000503000000020004" pitchFamily="2" charset="0"/>
              </a:rPr>
              <a:t>retained EU law. This means they are amenable to judicial review.</a:t>
            </a:r>
          </a:p>
          <a:p>
            <a:pPr marL="571500" indent="-571500">
              <a:buFont typeface="Arial" panose="020B0604020202020204" pitchFamily="34" charset="0"/>
              <a:buChar char="•"/>
            </a:pPr>
            <a:r>
              <a:rPr lang="en-GB" sz="3600" b="0" dirty="0">
                <a:latin typeface="Helvetica Neue" panose="02000503000000020004" pitchFamily="2" charset="0"/>
              </a:rPr>
              <a:t>The Claimants also sought damages of c.$460m for lost profits</a:t>
            </a:r>
          </a:p>
        </p:txBody>
      </p:sp>
      <p:sp>
        <p:nvSpPr>
          <p:cNvPr id="3" name="Title 2">
            <a:extLst>
              <a:ext uri="{FF2B5EF4-FFF2-40B4-BE49-F238E27FC236}">
                <a16:creationId xmlns:a16="http://schemas.microsoft.com/office/drawing/2014/main" id="{E4D46B97-4078-8280-863D-CB051054A132}"/>
              </a:ext>
            </a:extLst>
          </p:cNvPr>
          <p:cNvSpPr>
            <a:spLocks noGrp="1"/>
          </p:cNvSpPr>
          <p:nvPr>
            <p:ph type="title"/>
          </p:nvPr>
        </p:nvSpPr>
        <p:spPr/>
        <p:txBody>
          <a:bodyPr/>
          <a:lstStyle/>
          <a:p>
            <a:r>
              <a:rPr lang="en-GB" i="1" cap="none" dirty="0"/>
              <a:t>R (Elliott Associates and Jane Street) v London Metal Exchange </a:t>
            </a:r>
            <a:r>
              <a:rPr lang="en-GB" cap="none" dirty="0"/>
              <a:t>[2023] EWHC 2969 (Admin)</a:t>
            </a:r>
            <a:r>
              <a:rPr lang="en-GB" dirty="0"/>
              <a:t> </a:t>
            </a:r>
          </a:p>
        </p:txBody>
      </p:sp>
    </p:spTree>
    <p:extLst>
      <p:ext uri="{BB962C8B-B14F-4D97-AF65-F5344CB8AC3E}">
        <p14:creationId xmlns:p14="http://schemas.microsoft.com/office/powerpoint/2010/main" val="1796639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84D2B9-7CBE-CBE4-E2DF-00D992F8942B}"/>
              </a:ext>
            </a:extLst>
          </p:cNvPr>
          <p:cNvSpPr>
            <a:spLocks noGrp="1"/>
          </p:cNvSpPr>
          <p:nvPr>
            <p:ph sz="quarter" idx="11"/>
          </p:nvPr>
        </p:nvSpPr>
        <p:spPr/>
        <p:txBody>
          <a:bodyPr>
            <a:normAutofit/>
          </a:bodyPr>
          <a:lstStyle/>
          <a:p>
            <a:r>
              <a:rPr lang="en-GB" sz="1800" dirty="0"/>
              <a:t>The dispute in outline</a:t>
            </a:r>
          </a:p>
          <a:p>
            <a:pPr marL="285750" indent="-285750">
              <a:buFont typeface="Arial" panose="020B0604020202020204" pitchFamily="34" charset="0"/>
              <a:buChar char="•"/>
            </a:pPr>
            <a:r>
              <a:rPr lang="en-US" sz="1800" dirty="0"/>
              <a:t>12 sets of proceedings being case managed together with a ‘unitary trial’ in October 2023.</a:t>
            </a:r>
          </a:p>
          <a:p>
            <a:pPr marL="285750" indent="-285750">
              <a:buFont typeface="Arial" panose="020B0604020202020204" pitchFamily="34" charset="0"/>
              <a:buChar char="•"/>
            </a:pPr>
            <a:r>
              <a:rPr lang="en-US" sz="1800" dirty="0"/>
              <a:t>The Republic of Mozambique sued Credit Suisse, certain CS employees and companies in the Privinvest Group. </a:t>
            </a:r>
          </a:p>
          <a:p>
            <a:pPr marL="285750" indent="-285750">
              <a:buFont typeface="Arial" panose="020B0604020202020204" pitchFamily="34" charset="0"/>
              <a:buChar char="•"/>
            </a:pPr>
            <a:r>
              <a:rPr lang="en-US" sz="1800" dirty="0"/>
              <a:t>The Republic was sued by VTB and a number of syndicated lenders.</a:t>
            </a:r>
          </a:p>
          <a:p>
            <a:pPr marL="285750" indent="-285750">
              <a:buFont typeface="Arial" panose="020B0604020202020204" pitchFamily="34" charset="0"/>
              <a:buChar char="•"/>
            </a:pPr>
            <a:r>
              <a:rPr lang="en-US" sz="1800" dirty="0"/>
              <a:t>Case concerned 3 supply contracts between Privinvest and Mozambican SPVs worth c.$2bn. </a:t>
            </a:r>
          </a:p>
          <a:p>
            <a:pPr marL="285750" indent="-285750">
              <a:buFont typeface="Arial" panose="020B0604020202020204" pitchFamily="34" charset="0"/>
              <a:buChar char="•"/>
            </a:pPr>
            <a:r>
              <a:rPr lang="en-US" sz="1800" dirty="0"/>
              <a:t>Those were financed by loans from the banks to the SPVs, with the debt being subsequently purchased by syndicated lenders. </a:t>
            </a:r>
          </a:p>
          <a:p>
            <a:pPr marL="285750" indent="-285750">
              <a:buFont typeface="Arial" panose="020B0604020202020204" pitchFamily="34" charset="0"/>
              <a:buChar char="•"/>
            </a:pPr>
            <a:r>
              <a:rPr lang="en-US" sz="1800" dirty="0"/>
              <a:t>The debt was guaranteed by the Republic by way of three sovereign guarantees. </a:t>
            </a:r>
            <a:endParaRPr lang="en-GB" sz="1800" dirty="0"/>
          </a:p>
        </p:txBody>
      </p:sp>
      <p:sp>
        <p:nvSpPr>
          <p:cNvPr id="3" name="Title 2">
            <a:extLst>
              <a:ext uri="{FF2B5EF4-FFF2-40B4-BE49-F238E27FC236}">
                <a16:creationId xmlns:a16="http://schemas.microsoft.com/office/drawing/2014/main" id="{E4D46B97-4078-8280-863D-CB051054A132}"/>
              </a:ext>
            </a:extLst>
          </p:cNvPr>
          <p:cNvSpPr>
            <a:spLocks noGrp="1"/>
          </p:cNvSpPr>
          <p:nvPr>
            <p:ph type="title"/>
          </p:nvPr>
        </p:nvSpPr>
        <p:spPr>
          <a:xfrm>
            <a:off x="820736" y="932249"/>
            <a:ext cx="10858645" cy="487280"/>
          </a:xfrm>
        </p:spPr>
        <p:txBody>
          <a:bodyPr>
            <a:noAutofit/>
          </a:bodyPr>
          <a:lstStyle/>
          <a:p>
            <a:r>
              <a:rPr lang="en-GB" sz="2200" i="1" dirty="0"/>
              <a:t>Republic of Mozambique </a:t>
            </a:r>
            <a:r>
              <a:rPr lang="en-GB" sz="2200" i="1" cap="none" dirty="0"/>
              <a:t>v CREDIT SUISSE &amp; ORS </a:t>
            </a:r>
            <a:r>
              <a:rPr lang="en-GB" sz="2200" cap="none" dirty="0"/>
              <a:t>[2024] EWHC 1957 (Comm)</a:t>
            </a:r>
            <a:endParaRPr lang="en-GB" sz="2200" i="1" dirty="0"/>
          </a:p>
        </p:txBody>
      </p:sp>
    </p:spTree>
    <p:extLst>
      <p:ext uri="{BB962C8B-B14F-4D97-AF65-F5344CB8AC3E}">
        <p14:creationId xmlns:p14="http://schemas.microsoft.com/office/powerpoint/2010/main" val="1330383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84D2B9-7CBE-CBE4-E2DF-00D992F8942B}"/>
              </a:ext>
            </a:extLst>
          </p:cNvPr>
          <p:cNvSpPr>
            <a:spLocks noGrp="1"/>
          </p:cNvSpPr>
          <p:nvPr>
            <p:ph sz="quarter" idx="11"/>
          </p:nvPr>
        </p:nvSpPr>
        <p:spPr/>
        <p:txBody>
          <a:bodyPr>
            <a:normAutofit fontScale="77500" lnSpcReduction="20000"/>
          </a:bodyPr>
          <a:lstStyle/>
          <a:p>
            <a:r>
              <a:rPr lang="en-GB" sz="3600" b="0" dirty="0">
                <a:effectLst/>
                <a:latin typeface="Helvetica Neue" panose="02000503000000020004" pitchFamily="2" charset="0"/>
              </a:rPr>
              <a:t>Judgment, §5: </a:t>
            </a:r>
          </a:p>
          <a:p>
            <a:endParaRPr lang="en-GB" sz="3600" b="0" dirty="0">
              <a:effectLst/>
              <a:latin typeface="Helvetica Neue" panose="02000503000000020004" pitchFamily="2" charset="0"/>
            </a:endParaRPr>
          </a:p>
          <a:p>
            <a:pPr marL="1597950" lvl="5" indent="0">
              <a:buNone/>
            </a:pPr>
            <a:r>
              <a:rPr lang="en-GB" sz="3550" b="0" i="1" dirty="0">
                <a:effectLst/>
                <a:latin typeface="Helvetica Neue" panose="02000503000000020004" pitchFamily="2" charset="0"/>
              </a:rPr>
              <a:t>It is common ground that the LME and LME Clear undertake regulatory functions, that their decisions are amenable to judicial review and that they are “public authorities” for the purposes of the HRA 1998. However, it is also common ground that the LME and LME Clear are commercial entities. So too are the Elliott Claimants and Jane Street, as reflected by </a:t>
            </a:r>
            <a:r>
              <a:rPr lang="en-GB" sz="3550" i="1" u="sng" dirty="0">
                <a:effectLst/>
                <a:latin typeface="Helvetica Neue" panose="02000503000000020004" pitchFamily="2" charset="0"/>
              </a:rPr>
              <a:t>their claims for substantial damages – which (we apprehend) are what really drives this litigation.</a:t>
            </a:r>
          </a:p>
        </p:txBody>
      </p:sp>
      <p:sp>
        <p:nvSpPr>
          <p:cNvPr id="3" name="Title 2">
            <a:extLst>
              <a:ext uri="{FF2B5EF4-FFF2-40B4-BE49-F238E27FC236}">
                <a16:creationId xmlns:a16="http://schemas.microsoft.com/office/drawing/2014/main" id="{E4D46B97-4078-8280-863D-CB051054A132}"/>
              </a:ext>
            </a:extLst>
          </p:cNvPr>
          <p:cNvSpPr>
            <a:spLocks noGrp="1"/>
          </p:cNvSpPr>
          <p:nvPr>
            <p:ph type="title"/>
          </p:nvPr>
        </p:nvSpPr>
        <p:spPr/>
        <p:txBody>
          <a:bodyPr/>
          <a:lstStyle/>
          <a:p>
            <a:r>
              <a:rPr lang="en-GB" i="1" cap="none" dirty="0"/>
              <a:t>R (Elliott Associates and Jane Street) v London Metal Exchange </a:t>
            </a:r>
            <a:r>
              <a:rPr lang="en-GB" cap="none" dirty="0"/>
              <a:t>[2023] EWHC 2969 (Admin)</a:t>
            </a:r>
            <a:r>
              <a:rPr lang="en-GB" dirty="0"/>
              <a:t> </a:t>
            </a:r>
          </a:p>
        </p:txBody>
      </p:sp>
    </p:spTree>
    <p:extLst>
      <p:ext uri="{BB962C8B-B14F-4D97-AF65-F5344CB8AC3E}">
        <p14:creationId xmlns:p14="http://schemas.microsoft.com/office/powerpoint/2010/main" val="24028009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84D2B9-7CBE-CBE4-E2DF-00D992F8942B}"/>
              </a:ext>
            </a:extLst>
          </p:cNvPr>
          <p:cNvSpPr>
            <a:spLocks noGrp="1"/>
          </p:cNvSpPr>
          <p:nvPr>
            <p:ph sz="quarter" idx="11"/>
          </p:nvPr>
        </p:nvSpPr>
        <p:spPr/>
        <p:txBody>
          <a:bodyPr>
            <a:normAutofit fontScale="62500" lnSpcReduction="20000"/>
          </a:bodyPr>
          <a:lstStyle/>
          <a:p>
            <a:r>
              <a:rPr lang="en-GB" sz="3600" b="0" dirty="0">
                <a:effectLst/>
                <a:latin typeface="Helvetica Neue" panose="02000503000000020004" pitchFamily="2" charset="0"/>
              </a:rPr>
              <a:t>Claimants also sought damages for breaches of their rights under A1P1 of the European Convention on Human Rights:</a:t>
            </a:r>
          </a:p>
          <a:p>
            <a:pPr marL="1597950" lvl="5" indent="0">
              <a:buNone/>
            </a:pPr>
            <a:endParaRPr lang="en-GB" sz="3550" b="0" dirty="0">
              <a:effectLst/>
              <a:latin typeface="Helvetica Neue" panose="02000503000000020004" pitchFamily="2" charset="0"/>
            </a:endParaRPr>
          </a:p>
          <a:p>
            <a:pPr marL="1597950" lvl="5" indent="0">
              <a:buNone/>
            </a:pPr>
            <a:r>
              <a:rPr lang="en-GB" sz="3550" b="0" i="1" dirty="0">
                <a:effectLst/>
                <a:latin typeface="Helvetica Neue" panose="02000503000000020004" pitchFamily="2" charset="0"/>
              </a:rPr>
              <a:t>“ARTICLE 1 </a:t>
            </a:r>
          </a:p>
          <a:p>
            <a:pPr marL="1597950" lvl="5" indent="0">
              <a:buNone/>
            </a:pPr>
            <a:r>
              <a:rPr lang="en-GB" sz="3550" b="0" i="1" dirty="0">
                <a:effectLst/>
                <a:latin typeface="Helvetica Neue" panose="02000503000000020004" pitchFamily="2" charset="0"/>
              </a:rPr>
              <a:t>Protection of property</a:t>
            </a:r>
          </a:p>
          <a:p>
            <a:pPr marL="1597950" lvl="5" indent="0">
              <a:buNone/>
            </a:pPr>
            <a:endParaRPr lang="en-GB" sz="3550" b="0" i="1" dirty="0">
              <a:effectLst/>
              <a:latin typeface="Helvetica Neue" panose="02000503000000020004" pitchFamily="2" charset="0"/>
            </a:endParaRPr>
          </a:p>
          <a:p>
            <a:pPr marL="1597950" lvl="5" indent="0">
              <a:buNone/>
            </a:pPr>
            <a:r>
              <a:rPr lang="en-GB" sz="3550" b="0" i="1" dirty="0">
                <a:effectLst/>
                <a:latin typeface="Helvetica Neue" panose="02000503000000020004" pitchFamily="2" charset="0"/>
              </a:rPr>
              <a:t>Every natural or legal person is entitled to the peaceful enjoyment of his possessions. No one shall be deprived of his possessions except in the public interest and subject to the conditions provided for by law and by the general principles of international law. The preceding provisions shall not, however, in any way impair the right of a State to enforce such laws as it deems necessary to control the use of property in accordance with the general interest or to secure the payment of taxes or other contributions or penalties.”</a:t>
            </a:r>
          </a:p>
        </p:txBody>
      </p:sp>
      <p:sp>
        <p:nvSpPr>
          <p:cNvPr id="3" name="Title 2">
            <a:extLst>
              <a:ext uri="{FF2B5EF4-FFF2-40B4-BE49-F238E27FC236}">
                <a16:creationId xmlns:a16="http://schemas.microsoft.com/office/drawing/2014/main" id="{E4D46B97-4078-8280-863D-CB051054A132}"/>
              </a:ext>
            </a:extLst>
          </p:cNvPr>
          <p:cNvSpPr>
            <a:spLocks noGrp="1"/>
          </p:cNvSpPr>
          <p:nvPr>
            <p:ph type="title"/>
          </p:nvPr>
        </p:nvSpPr>
        <p:spPr/>
        <p:txBody>
          <a:bodyPr/>
          <a:lstStyle/>
          <a:p>
            <a:r>
              <a:rPr lang="en-GB" i="1" cap="none" dirty="0"/>
              <a:t>R (Elliott Associates and Jane Street) v London Metal Exchange </a:t>
            </a:r>
            <a:r>
              <a:rPr lang="en-GB" cap="none" dirty="0"/>
              <a:t>[2023] EWHC 2969 (Admin)</a:t>
            </a:r>
            <a:r>
              <a:rPr lang="en-GB" dirty="0"/>
              <a:t> </a:t>
            </a:r>
          </a:p>
        </p:txBody>
      </p:sp>
    </p:spTree>
    <p:extLst>
      <p:ext uri="{BB962C8B-B14F-4D97-AF65-F5344CB8AC3E}">
        <p14:creationId xmlns:p14="http://schemas.microsoft.com/office/powerpoint/2010/main" val="2346689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84D2B9-7CBE-CBE4-E2DF-00D992F8942B}"/>
              </a:ext>
            </a:extLst>
          </p:cNvPr>
          <p:cNvSpPr>
            <a:spLocks noGrp="1"/>
          </p:cNvSpPr>
          <p:nvPr>
            <p:ph sz="quarter" idx="11"/>
          </p:nvPr>
        </p:nvSpPr>
        <p:spPr/>
        <p:txBody>
          <a:bodyPr>
            <a:normAutofit fontScale="55000" lnSpcReduction="20000"/>
          </a:bodyPr>
          <a:lstStyle/>
          <a:p>
            <a:r>
              <a:rPr lang="en-GB" sz="3600" b="0" dirty="0">
                <a:effectLst/>
                <a:latin typeface="Helvetica Neue" panose="02000503000000020004" pitchFamily="2" charset="0"/>
              </a:rPr>
              <a:t>Claim concerned LME’s response to events of 7-8 March 2022</a:t>
            </a:r>
          </a:p>
          <a:p>
            <a:pPr marL="571500" indent="-571500">
              <a:buFont typeface="Arial" panose="020B0604020202020204" pitchFamily="34" charset="0"/>
              <a:buChar char="•"/>
            </a:pPr>
            <a:r>
              <a:rPr lang="en-GB" sz="3600" b="0" dirty="0">
                <a:latin typeface="Helvetica Neue" panose="02000503000000020004" pitchFamily="2" charset="0"/>
              </a:rPr>
              <a:t>7 March 2022: price of nickel 3m futures rose by 70% (5x size of biggest daily move in preceding 20 years).</a:t>
            </a:r>
          </a:p>
          <a:p>
            <a:pPr marL="571500" indent="-571500">
              <a:buFont typeface="Arial" panose="020B0604020202020204" pitchFamily="34" charset="0"/>
              <a:buChar char="•"/>
            </a:pPr>
            <a:r>
              <a:rPr lang="en-GB" sz="3600" b="0" dirty="0">
                <a:latin typeface="Helvetica Neue" panose="02000503000000020004" pitchFamily="2" charset="0"/>
              </a:rPr>
              <a:t>8 March 2022: prices rose by c.100% in around 5 hours, reaching over $100,000 per tonne.</a:t>
            </a:r>
          </a:p>
          <a:p>
            <a:pPr marL="571500" indent="-571500">
              <a:buFont typeface="Arial" panose="020B0604020202020204" pitchFamily="34" charset="0"/>
              <a:buChar char="•"/>
            </a:pPr>
            <a:r>
              <a:rPr lang="en-GB" sz="3600" b="0" dirty="0">
                <a:effectLst/>
                <a:latin typeface="Helvetica Neue" panose="02000503000000020004" pitchFamily="2" charset="0"/>
              </a:rPr>
              <a:t>LME decided that there was market disorder, due to (</a:t>
            </a:r>
            <a:r>
              <a:rPr lang="en-GB" sz="3600" b="0" dirty="0" err="1">
                <a:effectLst/>
                <a:latin typeface="Helvetica Neue" panose="02000503000000020004" pitchFamily="2" charset="0"/>
              </a:rPr>
              <a:t>i</a:t>
            </a:r>
            <a:r>
              <a:rPr lang="en-GB" sz="3600" b="0" dirty="0">
                <a:effectLst/>
                <a:latin typeface="Helvetica Neue" panose="02000503000000020004" pitchFamily="2" charset="0"/>
              </a:rPr>
              <a:t>) speed of rise, (ii) price level and (iii) lack of connection to geopolitical situation or reality of physical market for nickel.</a:t>
            </a:r>
          </a:p>
          <a:p>
            <a:pPr marL="571500" indent="-571500">
              <a:buFont typeface="Arial" panose="020B0604020202020204" pitchFamily="34" charset="0"/>
              <a:buChar char="•"/>
            </a:pPr>
            <a:r>
              <a:rPr lang="en-GB" sz="3600" b="0" dirty="0">
                <a:latin typeface="Helvetica Neue" panose="02000503000000020004" pitchFamily="2" charset="0"/>
              </a:rPr>
              <a:t>LME were concerned some market participants could not fulfil margin calls at that price level, and could fall into default.</a:t>
            </a:r>
          </a:p>
          <a:p>
            <a:pPr marL="571500" indent="-571500">
              <a:buFont typeface="Arial" panose="020B0604020202020204" pitchFamily="34" charset="0"/>
              <a:buChar char="•"/>
            </a:pPr>
            <a:r>
              <a:rPr lang="en-GB" sz="3600" b="0" dirty="0">
                <a:effectLst/>
                <a:latin typeface="Helvetica Neue" panose="02000503000000020004" pitchFamily="2" charset="0"/>
              </a:rPr>
              <a:t>LME (</a:t>
            </a:r>
            <a:r>
              <a:rPr lang="en-GB" sz="3600" b="0" dirty="0" err="1">
                <a:effectLst/>
                <a:latin typeface="Helvetica Neue" panose="02000503000000020004" pitchFamily="2" charset="0"/>
              </a:rPr>
              <a:t>i</a:t>
            </a:r>
            <a:r>
              <a:rPr lang="en-GB" sz="3600" b="0" dirty="0">
                <a:effectLst/>
                <a:latin typeface="Helvetica Neue" panose="02000503000000020004" pitchFamily="2" charset="0"/>
              </a:rPr>
              <a:t>) suspended trading in 3-month nickel futures; and (ii) wound back the clock to the market close on 7 March, cancelling trades placed on morning of 8 March.</a:t>
            </a:r>
          </a:p>
        </p:txBody>
      </p:sp>
      <p:sp>
        <p:nvSpPr>
          <p:cNvPr id="3" name="Title 2">
            <a:extLst>
              <a:ext uri="{FF2B5EF4-FFF2-40B4-BE49-F238E27FC236}">
                <a16:creationId xmlns:a16="http://schemas.microsoft.com/office/drawing/2014/main" id="{E4D46B97-4078-8280-863D-CB051054A132}"/>
              </a:ext>
            </a:extLst>
          </p:cNvPr>
          <p:cNvSpPr>
            <a:spLocks noGrp="1"/>
          </p:cNvSpPr>
          <p:nvPr>
            <p:ph type="title"/>
          </p:nvPr>
        </p:nvSpPr>
        <p:spPr/>
        <p:txBody>
          <a:bodyPr/>
          <a:lstStyle/>
          <a:p>
            <a:r>
              <a:rPr lang="en-GB" i="1" cap="none" dirty="0"/>
              <a:t>R (Elliott Associates and Jane Street) v London Metal Exchange </a:t>
            </a:r>
            <a:r>
              <a:rPr lang="en-GB" cap="none" dirty="0"/>
              <a:t>[2023] EWHC 2969 (Admin)</a:t>
            </a:r>
            <a:r>
              <a:rPr lang="en-GB" dirty="0"/>
              <a:t> </a:t>
            </a:r>
          </a:p>
        </p:txBody>
      </p:sp>
    </p:spTree>
    <p:extLst>
      <p:ext uri="{BB962C8B-B14F-4D97-AF65-F5344CB8AC3E}">
        <p14:creationId xmlns:p14="http://schemas.microsoft.com/office/powerpoint/2010/main" val="41358442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84D2B9-7CBE-CBE4-E2DF-00D992F8942B}"/>
              </a:ext>
            </a:extLst>
          </p:cNvPr>
          <p:cNvSpPr>
            <a:spLocks noGrp="1"/>
          </p:cNvSpPr>
          <p:nvPr>
            <p:ph sz="quarter" idx="11"/>
          </p:nvPr>
        </p:nvSpPr>
        <p:spPr/>
        <p:txBody>
          <a:bodyPr>
            <a:normAutofit fontScale="55000" lnSpcReduction="20000"/>
          </a:bodyPr>
          <a:lstStyle/>
          <a:p>
            <a:r>
              <a:rPr lang="en-GB" sz="3600" b="0" u="sng" dirty="0">
                <a:effectLst/>
                <a:latin typeface="Helvetica Neue" panose="02000503000000020004" pitchFamily="2" charset="0"/>
              </a:rPr>
              <a:t>The Claimants’ arguments</a:t>
            </a:r>
          </a:p>
          <a:p>
            <a:r>
              <a:rPr lang="en-GB" sz="3600" b="0" dirty="0">
                <a:effectLst/>
                <a:latin typeface="Helvetica Neue" panose="02000503000000020004" pitchFamily="2" charset="0"/>
              </a:rPr>
              <a:t>Elliott and Jane Street argued that the cancellation decision was unlawful:</a:t>
            </a:r>
          </a:p>
          <a:p>
            <a:pPr marL="571500" indent="-571500">
              <a:buFont typeface="Arial" panose="020B0604020202020204" pitchFamily="34" charset="0"/>
              <a:buChar char="•"/>
            </a:pPr>
            <a:r>
              <a:rPr lang="en-GB" sz="3600" b="0" i="1" dirty="0">
                <a:effectLst/>
                <a:latin typeface="Helvetica Neue" panose="02000503000000020004" pitchFamily="2" charset="0"/>
              </a:rPr>
              <a:t>Ultra vires</a:t>
            </a:r>
            <a:r>
              <a:rPr lang="en-GB" sz="3600" b="0" dirty="0">
                <a:effectLst/>
                <a:latin typeface="Helvetica Neue" panose="02000503000000020004" pitchFamily="2" charset="0"/>
              </a:rPr>
              <a:t>: </a:t>
            </a:r>
            <a:r>
              <a:rPr lang="en-GB" sz="3600" b="0" dirty="0">
                <a:latin typeface="Helvetica Neue" panose="02000503000000020004" pitchFamily="2" charset="0"/>
              </a:rPr>
              <a:t>t</a:t>
            </a:r>
            <a:r>
              <a:rPr lang="en-GB" sz="3600" b="0" dirty="0">
                <a:effectLst/>
                <a:latin typeface="Helvetica Neue" panose="02000503000000020004" pitchFamily="2" charset="0"/>
              </a:rPr>
              <a:t>he LME did not have the power to cancel their 8 March trades.</a:t>
            </a:r>
          </a:p>
          <a:p>
            <a:pPr marL="571500" indent="-571500">
              <a:buFont typeface="Arial" panose="020B0604020202020204" pitchFamily="34" charset="0"/>
              <a:buChar char="•"/>
            </a:pPr>
            <a:r>
              <a:rPr lang="en-GB" sz="3600" b="0" dirty="0">
                <a:latin typeface="Helvetica Neue" panose="02000503000000020004" pitchFamily="2" charset="0"/>
              </a:rPr>
              <a:t>Procedurally unfair: the LME should have consulted them first.</a:t>
            </a:r>
          </a:p>
          <a:p>
            <a:pPr marL="571500" indent="-571500">
              <a:buFont typeface="Arial" panose="020B0604020202020204" pitchFamily="34" charset="0"/>
              <a:buChar char="•"/>
            </a:pPr>
            <a:r>
              <a:rPr lang="en-GB" sz="3600" b="0" dirty="0">
                <a:effectLst/>
                <a:latin typeface="Helvetica Neue" panose="02000503000000020004" pitchFamily="2" charset="0"/>
              </a:rPr>
              <a:t>Irrational: </a:t>
            </a:r>
          </a:p>
          <a:p>
            <a:pPr marL="1220400" lvl="4" indent="-571500">
              <a:buFont typeface="Courier New" panose="02070309020205020404" pitchFamily="49" charset="0"/>
              <a:buChar char="o"/>
            </a:pPr>
            <a:r>
              <a:rPr lang="en-GB" sz="3600" b="0" dirty="0">
                <a:effectLst/>
                <a:latin typeface="Helvetica Neue" panose="02000503000000020004" pitchFamily="2" charset="0"/>
              </a:rPr>
              <a:t>took account of irrelevant considerations (risk of market participant default);</a:t>
            </a:r>
          </a:p>
          <a:p>
            <a:pPr marL="1220400" lvl="4" indent="-571500">
              <a:buFont typeface="Courier New" panose="02070309020205020404" pitchFamily="49" charset="0"/>
              <a:buChar char="o"/>
            </a:pPr>
            <a:r>
              <a:rPr lang="en-GB" sz="3600" b="0" dirty="0">
                <a:effectLst/>
                <a:latin typeface="Helvetica Neue" panose="02000503000000020004" pitchFamily="2" charset="0"/>
              </a:rPr>
              <a:t>ignored relevant considerations (cause of price surge);</a:t>
            </a:r>
          </a:p>
          <a:p>
            <a:pPr marL="1220400" lvl="4" indent="-571500">
              <a:buFont typeface="Courier New" panose="02070309020205020404" pitchFamily="49" charset="0"/>
              <a:buChar char="o"/>
            </a:pPr>
            <a:r>
              <a:rPr lang="en-GB" sz="3600" b="0" dirty="0">
                <a:effectLst/>
                <a:latin typeface="Helvetica Neue" panose="02000503000000020004" pitchFamily="2" charset="0"/>
              </a:rPr>
              <a:t>LME irrationally rejected possible alternatives to cancellation.</a:t>
            </a:r>
          </a:p>
          <a:p>
            <a:pPr marL="0" lvl="3" indent="0">
              <a:spcBef>
                <a:spcPts val="2000"/>
              </a:spcBef>
              <a:buNone/>
            </a:pPr>
            <a:r>
              <a:rPr lang="en-GB" sz="3700" dirty="0">
                <a:latin typeface="Helvetica Neue" panose="02000503000000020004" pitchFamily="2" charset="0"/>
              </a:rPr>
              <a:t>The Claimants also argued that the cancellation interfered with their A1P1 rights.</a:t>
            </a:r>
          </a:p>
        </p:txBody>
      </p:sp>
      <p:sp>
        <p:nvSpPr>
          <p:cNvPr id="3" name="Title 2">
            <a:extLst>
              <a:ext uri="{FF2B5EF4-FFF2-40B4-BE49-F238E27FC236}">
                <a16:creationId xmlns:a16="http://schemas.microsoft.com/office/drawing/2014/main" id="{E4D46B97-4078-8280-863D-CB051054A132}"/>
              </a:ext>
            </a:extLst>
          </p:cNvPr>
          <p:cNvSpPr>
            <a:spLocks noGrp="1"/>
          </p:cNvSpPr>
          <p:nvPr>
            <p:ph type="title"/>
          </p:nvPr>
        </p:nvSpPr>
        <p:spPr/>
        <p:txBody>
          <a:bodyPr/>
          <a:lstStyle/>
          <a:p>
            <a:r>
              <a:rPr lang="en-GB" i="1" cap="none" dirty="0"/>
              <a:t>R (Elliott Associates and Jane Street) v London Metal Exchange </a:t>
            </a:r>
            <a:r>
              <a:rPr lang="en-GB" cap="none" dirty="0"/>
              <a:t>[2023] EWHC 2969 (Admin)</a:t>
            </a:r>
            <a:r>
              <a:rPr lang="en-GB" dirty="0"/>
              <a:t> </a:t>
            </a:r>
          </a:p>
        </p:txBody>
      </p:sp>
    </p:spTree>
    <p:extLst>
      <p:ext uri="{BB962C8B-B14F-4D97-AF65-F5344CB8AC3E}">
        <p14:creationId xmlns:p14="http://schemas.microsoft.com/office/powerpoint/2010/main" val="14267681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84D2B9-7CBE-CBE4-E2DF-00D992F8942B}"/>
              </a:ext>
            </a:extLst>
          </p:cNvPr>
          <p:cNvSpPr>
            <a:spLocks noGrp="1"/>
          </p:cNvSpPr>
          <p:nvPr>
            <p:ph sz="quarter" idx="11"/>
          </p:nvPr>
        </p:nvSpPr>
        <p:spPr/>
        <p:txBody>
          <a:bodyPr>
            <a:normAutofit/>
          </a:bodyPr>
          <a:lstStyle/>
          <a:p>
            <a:r>
              <a:rPr lang="en-GB" sz="2400" b="0" u="sng" dirty="0">
                <a:latin typeface="Helvetica Neue" panose="02000503000000020004" pitchFamily="2" charset="0"/>
              </a:rPr>
              <a:t>The Administrative Court’s approach</a:t>
            </a:r>
          </a:p>
          <a:p>
            <a:pPr marL="571500" indent="-571500">
              <a:buFont typeface="Arial" panose="020B0604020202020204" pitchFamily="34" charset="0"/>
              <a:buChar char="•"/>
            </a:pPr>
            <a:r>
              <a:rPr lang="en-GB" sz="2400" b="0" dirty="0">
                <a:latin typeface="Helvetica Neue" panose="02000503000000020004" pitchFamily="2" charset="0"/>
              </a:rPr>
              <a:t>Trial was split in two: (</a:t>
            </a:r>
            <a:r>
              <a:rPr lang="en-GB" sz="2400" b="0" dirty="0" err="1">
                <a:latin typeface="Helvetica Neue" panose="02000503000000020004" pitchFamily="2" charset="0"/>
              </a:rPr>
              <a:t>i</a:t>
            </a:r>
            <a:r>
              <a:rPr lang="en-GB" sz="2400" b="0" dirty="0">
                <a:latin typeface="Helvetica Neue" panose="02000503000000020004" pitchFamily="2" charset="0"/>
              </a:rPr>
              <a:t>) lawfulness of trade cancellation and liability under A1P1; (ii) quantum</a:t>
            </a:r>
            <a:endParaRPr lang="en-GB" sz="2400" b="0" dirty="0">
              <a:effectLst/>
              <a:latin typeface="Helvetica Neue" panose="02000503000000020004" pitchFamily="2" charset="0"/>
            </a:endParaRPr>
          </a:p>
          <a:p>
            <a:pPr marL="571500" indent="-571500">
              <a:buFont typeface="Arial" panose="020B0604020202020204" pitchFamily="34" charset="0"/>
              <a:buChar char="•"/>
            </a:pPr>
            <a:r>
              <a:rPr lang="en-GB" sz="2400" b="0" dirty="0">
                <a:effectLst/>
                <a:latin typeface="Helvetica Neue" panose="02000503000000020004" pitchFamily="2" charset="0"/>
              </a:rPr>
              <a:t>Judgment of Divisional Court (Swift and Bright JJ) last year: </a:t>
            </a:r>
            <a:r>
              <a:rPr lang="en-GB" sz="2400" b="0" i="1" cap="none" dirty="0"/>
              <a:t>R (Elliott Associates and Jane Street) v London Metal Exchange </a:t>
            </a:r>
            <a:r>
              <a:rPr lang="en-GB" sz="2400" b="0" cap="none" dirty="0"/>
              <a:t>[2023] EWHC 2969 (Admin)</a:t>
            </a:r>
            <a:r>
              <a:rPr lang="en-GB" sz="2400" b="0" dirty="0"/>
              <a:t> </a:t>
            </a:r>
          </a:p>
          <a:p>
            <a:pPr marL="571500" indent="-571500">
              <a:buFont typeface="Arial" panose="020B0604020202020204" pitchFamily="34" charset="0"/>
              <a:buChar char="•"/>
            </a:pPr>
            <a:r>
              <a:rPr lang="en-GB" sz="2400" b="0" dirty="0">
                <a:effectLst/>
                <a:latin typeface="Helvetica Neue" panose="02000503000000020004" pitchFamily="2" charset="0"/>
              </a:rPr>
              <a:t>Dismissed the judicial review claim and found no interference with A1P1</a:t>
            </a:r>
          </a:p>
        </p:txBody>
      </p:sp>
      <p:sp>
        <p:nvSpPr>
          <p:cNvPr id="3" name="Title 2">
            <a:extLst>
              <a:ext uri="{FF2B5EF4-FFF2-40B4-BE49-F238E27FC236}">
                <a16:creationId xmlns:a16="http://schemas.microsoft.com/office/drawing/2014/main" id="{E4D46B97-4078-8280-863D-CB051054A132}"/>
              </a:ext>
            </a:extLst>
          </p:cNvPr>
          <p:cNvSpPr>
            <a:spLocks noGrp="1"/>
          </p:cNvSpPr>
          <p:nvPr>
            <p:ph type="title"/>
          </p:nvPr>
        </p:nvSpPr>
        <p:spPr/>
        <p:txBody>
          <a:bodyPr/>
          <a:lstStyle/>
          <a:p>
            <a:r>
              <a:rPr lang="en-GB" i="1" cap="none" dirty="0"/>
              <a:t>R (Elliott Associates and Jane Street) v London Metal Exchange </a:t>
            </a:r>
            <a:r>
              <a:rPr lang="en-GB" cap="none" dirty="0"/>
              <a:t>[2023] EWHC 2969 (Admin)</a:t>
            </a:r>
            <a:r>
              <a:rPr lang="en-GB" dirty="0"/>
              <a:t> </a:t>
            </a:r>
          </a:p>
        </p:txBody>
      </p:sp>
    </p:spTree>
    <p:extLst>
      <p:ext uri="{BB962C8B-B14F-4D97-AF65-F5344CB8AC3E}">
        <p14:creationId xmlns:p14="http://schemas.microsoft.com/office/powerpoint/2010/main" val="33483952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84D2B9-7CBE-CBE4-E2DF-00D992F8942B}"/>
              </a:ext>
            </a:extLst>
          </p:cNvPr>
          <p:cNvSpPr>
            <a:spLocks noGrp="1"/>
          </p:cNvSpPr>
          <p:nvPr>
            <p:ph sz="quarter" idx="11"/>
          </p:nvPr>
        </p:nvSpPr>
        <p:spPr/>
        <p:txBody>
          <a:bodyPr>
            <a:noAutofit/>
          </a:bodyPr>
          <a:lstStyle/>
          <a:p>
            <a:r>
              <a:rPr lang="en-GB" sz="1700" b="0" u="sng" dirty="0">
                <a:effectLst/>
                <a:latin typeface="Helvetica Neue" panose="02000503000000020004" pitchFamily="2" charset="0"/>
              </a:rPr>
              <a:t>Ultra vires (§§139-151)</a:t>
            </a:r>
          </a:p>
          <a:p>
            <a:r>
              <a:rPr lang="en-GB" sz="1700" b="0" dirty="0">
                <a:effectLst/>
                <a:latin typeface="Helvetica Neue" panose="02000503000000020004" pitchFamily="2" charset="0"/>
              </a:rPr>
              <a:t>The LME </a:t>
            </a:r>
            <a:r>
              <a:rPr lang="en-GB" sz="1700" b="0" u="sng" dirty="0">
                <a:effectLst/>
                <a:latin typeface="Helvetica Neue" panose="02000503000000020004" pitchFamily="2" charset="0"/>
              </a:rPr>
              <a:t>did</a:t>
            </a:r>
            <a:r>
              <a:rPr lang="en-GB" sz="1700" b="0" dirty="0">
                <a:effectLst/>
                <a:latin typeface="Helvetica Neue" panose="02000503000000020004" pitchFamily="2" charset="0"/>
              </a:rPr>
              <a:t> have the power to cancel trades under LME Rules (TR 22):</a:t>
            </a:r>
          </a:p>
          <a:p>
            <a:pPr marL="1597950" lvl="5" indent="0">
              <a:buNone/>
            </a:pPr>
            <a:endParaRPr lang="en-GB" sz="1700" b="0" i="1" dirty="0">
              <a:effectLst/>
              <a:latin typeface="Helvetica Neue" panose="02000503000000020004" pitchFamily="2" charset="0"/>
            </a:endParaRPr>
          </a:p>
          <a:p>
            <a:pPr marL="1597950" lvl="5" indent="0">
              <a:buNone/>
            </a:pPr>
            <a:r>
              <a:rPr lang="en-GB" sz="1700" b="0" i="1" dirty="0">
                <a:effectLst/>
                <a:latin typeface="Helvetica Neue" panose="02000503000000020004" pitchFamily="2" charset="0"/>
              </a:rPr>
              <a:t>“22. ORDER CANCELLATION AND CONTROLS</a:t>
            </a:r>
          </a:p>
          <a:p>
            <a:pPr marL="1597950" lvl="5" indent="0">
              <a:buNone/>
            </a:pPr>
            <a:endParaRPr lang="en-GB" sz="1700" b="0" i="1" dirty="0">
              <a:effectLst/>
              <a:latin typeface="Helvetica Neue" panose="02000503000000020004" pitchFamily="2" charset="0"/>
            </a:endParaRPr>
          </a:p>
          <a:p>
            <a:pPr marL="1597950" lvl="5" indent="0">
              <a:buNone/>
            </a:pPr>
            <a:r>
              <a:rPr lang="en-GB" sz="1700" b="0" i="1" dirty="0">
                <a:effectLst/>
                <a:latin typeface="Helvetica Neue" panose="02000503000000020004" pitchFamily="2" charset="0"/>
              </a:rPr>
              <a:t>22.1 Notwithstanding, and without prejudice to, the general power set out at Trading Regulation 1.3, the Exchange may temporarily halt or constrain trading in accordance with the relevant procedures established by Notice if there is a significant price movement during a short period in a financial instrument on the Exchange or a related trading venue (as such term is defined in Article 4(1)(24) of the MiFID II Directive). </a:t>
            </a:r>
            <a:r>
              <a:rPr lang="en-GB" sz="1700" b="0" i="1" u="sng" dirty="0">
                <a:effectLst/>
                <a:latin typeface="Helvetica Neue" panose="02000503000000020004" pitchFamily="2" charset="0"/>
              </a:rPr>
              <a:t>Where the Exchange considers it appropriate, the Exchange may cancel, vary or correct any Agreed Trade or Contract.”</a:t>
            </a:r>
          </a:p>
          <a:p>
            <a:pPr marL="1597950" lvl="5" indent="0">
              <a:buNone/>
            </a:pPr>
            <a:endParaRPr lang="en-GB" sz="1700" i="1" u="sng" dirty="0">
              <a:latin typeface="Helvetica Neue" panose="02000503000000020004" pitchFamily="2" charset="0"/>
            </a:endParaRPr>
          </a:p>
          <a:p>
            <a:pPr marL="571500" lvl="4" indent="-571500">
              <a:buFont typeface="Arial" panose="020B0604020202020204" pitchFamily="34" charset="0"/>
              <a:buChar char="•"/>
            </a:pPr>
            <a:r>
              <a:rPr lang="en-GB" sz="1700" dirty="0">
                <a:latin typeface="Helvetica Neue" panose="02000503000000020004" pitchFamily="2" charset="0"/>
              </a:rPr>
              <a:t>The power was only exercisable in “exceptional circumstances”, but that included situation on 8 March. </a:t>
            </a:r>
          </a:p>
          <a:p>
            <a:pPr marL="571500" lvl="4" indent="-571500">
              <a:buFont typeface="Arial" panose="020B0604020202020204" pitchFamily="34" charset="0"/>
              <a:buChar char="•"/>
            </a:pPr>
            <a:r>
              <a:rPr lang="en-GB" sz="1700" dirty="0">
                <a:latin typeface="Helvetica Neue" panose="02000503000000020004" pitchFamily="2" charset="0"/>
              </a:rPr>
              <a:t>The exercise of that power was not subject to a policy already being in place</a:t>
            </a:r>
          </a:p>
        </p:txBody>
      </p:sp>
      <p:sp>
        <p:nvSpPr>
          <p:cNvPr id="3" name="Title 2">
            <a:extLst>
              <a:ext uri="{FF2B5EF4-FFF2-40B4-BE49-F238E27FC236}">
                <a16:creationId xmlns:a16="http://schemas.microsoft.com/office/drawing/2014/main" id="{E4D46B97-4078-8280-863D-CB051054A132}"/>
              </a:ext>
            </a:extLst>
          </p:cNvPr>
          <p:cNvSpPr>
            <a:spLocks noGrp="1"/>
          </p:cNvSpPr>
          <p:nvPr>
            <p:ph type="title"/>
          </p:nvPr>
        </p:nvSpPr>
        <p:spPr/>
        <p:txBody>
          <a:bodyPr/>
          <a:lstStyle/>
          <a:p>
            <a:r>
              <a:rPr lang="en-GB" i="1" cap="none" dirty="0"/>
              <a:t>R (Elliott Associates and Jane Street) v London Metal Exchange </a:t>
            </a:r>
            <a:r>
              <a:rPr lang="en-GB" cap="none" dirty="0"/>
              <a:t>[2023] EWHC 2969 (Admin)</a:t>
            </a:r>
            <a:r>
              <a:rPr lang="en-GB" dirty="0"/>
              <a:t> </a:t>
            </a:r>
          </a:p>
        </p:txBody>
      </p:sp>
    </p:spTree>
    <p:extLst>
      <p:ext uri="{BB962C8B-B14F-4D97-AF65-F5344CB8AC3E}">
        <p14:creationId xmlns:p14="http://schemas.microsoft.com/office/powerpoint/2010/main" val="35464299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84D2B9-7CBE-CBE4-E2DF-00D992F8942B}"/>
              </a:ext>
            </a:extLst>
          </p:cNvPr>
          <p:cNvSpPr>
            <a:spLocks noGrp="1"/>
          </p:cNvSpPr>
          <p:nvPr>
            <p:ph sz="quarter" idx="11"/>
          </p:nvPr>
        </p:nvSpPr>
        <p:spPr/>
        <p:txBody>
          <a:bodyPr>
            <a:normAutofit/>
          </a:bodyPr>
          <a:lstStyle/>
          <a:p>
            <a:r>
              <a:rPr lang="en-GB" sz="2400" b="0" u="sng" dirty="0">
                <a:effectLst/>
                <a:latin typeface="Helvetica Neue" panose="02000503000000020004" pitchFamily="2" charset="0"/>
              </a:rPr>
              <a:t>Procedural fairness (§§152-166)</a:t>
            </a:r>
          </a:p>
          <a:p>
            <a:pPr marL="571500" indent="-571500">
              <a:buFont typeface="Arial" panose="020B0604020202020204" pitchFamily="34" charset="0"/>
              <a:buChar char="•"/>
            </a:pPr>
            <a:r>
              <a:rPr lang="en-GB" sz="2400" b="0" dirty="0">
                <a:latin typeface="Helvetica Neue" panose="02000503000000020004" pitchFamily="2" charset="0"/>
              </a:rPr>
              <a:t>No consultation was required under the legislative framework or LME Rules.</a:t>
            </a:r>
          </a:p>
          <a:p>
            <a:pPr marL="571500" indent="-571500">
              <a:buFont typeface="Arial" panose="020B0604020202020204" pitchFamily="34" charset="0"/>
              <a:buChar char="•"/>
            </a:pPr>
            <a:r>
              <a:rPr lang="en-GB" sz="2400" b="0" dirty="0">
                <a:effectLst/>
                <a:latin typeface="Helvetica Neue" panose="02000503000000020004" pitchFamily="2" charset="0"/>
              </a:rPr>
              <a:t>It was for the LME to decide whether, whom and how to consult (with a wide margin of discretion).</a:t>
            </a:r>
          </a:p>
          <a:p>
            <a:pPr marL="571500" indent="-571500">
              <a:buFont typeface="Arial" panose="020B0604020202020204" pitchFamily="34" charset="0"/>
              <a:buChar char="•"/>
            </a:pPr>
            <a:r>
              <a:rPr lang="en-GB" sz="2400" b="0" dirty="0">
                <a:latin typeface="Helvetica Neue" panose="02000503000000020004" pitchFamily="2" charset="0"/>
              </a:rPr>
              <a:t>In the urgent circumstances of 8 March, it could lawfully proceed without consultation.</a:t>
            </a:r>
            <a:endParaRPr lang="en-GB" sz="2400" b="0" dirty="0">
              <a:effectLst/>
              <a:latin typeface="Helvetica Neue" panose="02000503000000020004" pitchFamily="2" charset="0"/>
            </a:endParaRPr>
          </a:p>
          <a:p>
            <a:pPr marL="571500" indent="-571500">
              <a:buFont typeface="Arial" panose="020B0604020202020204" pitchFamily="34" charset="0"/>
              <a:buChar char="•"/>
            </a:pPr>
            <a:endParaRPr lang="en-GB" sz="3600" b="0" dirty="0">
              <a:effectLst/>
              <a:latin typeface="Helvetica Neue" panose="02000503000000020004" pitchFamily="2" charset="0"/>
            </a:endParaRPr>
          </a:p>
        </p:txBody>
      </p:sp>
      <p:sp>
        <p:nvSpPr>
          <p:cNvPr id="3" name="Title 2">
            <a:extLst>
              <a:ext uri="{FF2B5EF4-FFF2-40B4-BE49-F238E27FC236}">
                <a16:creationId xmlns:a16="http://schemas.microsoft.com/office/drawing/2014/main" id="{E4D46B97-4078-8280-863D-CB051054A132}"/>
              </a:ext>
            </a:extLst>
          </p:cNvPr>
          <p:cNvSpPr>
            <a:spLocks noGrp="1"/>
          </p:cNvSpPr>
          <p:nvPr>
            <p:ph type="title"/>
          </p:nvPr>
        </p:nvSpPr>
        <p:spPr/>
        <p:txBody>
          <a:bodyPr/>
          <a:lstStyle/>
          <a:p>
            <a:r>
              <a:rPr lang="en-GB" i="1" cap="none" dirty="0"/>
              <a:t>R (Elliott Associates and Jane Street) v London Metal Exchange </a:t>
            </a:r>
            <a:r>
              <a:rPr lang="en-GB" cap="none" dirty="0"/>
              <a:t>[2023] EWHC 2969 (Admin)</a:t>
            </a:r>
            <a:r>
              <a:rPr lang="en-GB" dirty="0"/>
              <a:t> </a:t>
            </a:r>
          </a:p>
        </p:txBody>
      </p:sp>
    </p:spTree>
    <p:extLst>
      <p:ext uri="{BB962C8B-B14F-4D97-AF65-F5344CB8AC3E}">
        <p14:creationId xmlns:p14="http://schemas.microsoft.com/office/powerpoint/2010/main" val="16436957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84D2B9-7CBE-CBE4-E2DF-00D992F8942B}"/>
              </a:ext>
            </a:extLst>
          </p:cNvPr>
          <p:cNvSpPr>
            <a:spLocks noGrp="1"/>
          </p:cNvSpPr>
          <p:nvPr>
            <p:ph sz="quarter" idx="11"/>
          </p:nvPr>
        </p:nvSpPr>
        <p:spPr/>
        <p:txBody>
          <a:bodyPr>
            <a:normAutofit/>
          </a:bodyPr>
          <a:lstStyle/>
          <a:p>
            <a:r>
              <a:rPr lang="en-GB" sz="2400" b="0" u="sng" dirty="0">
                <a:effectLst/>
                <a:latin typeface="Helvetica Neue" panose="02000503000000020004" pitchFamily="2" charset="0"/>
              </a:rPr>
              <a:t>Rationality and relevant considerations (§§167-210)</a:t>
            </a:r>
          </a:p>
          <a:p>
            <a:pPr marL="571500" indent="-571500">
              <a:buFont typeface="Arial" panose="020B0604020202020204" pitchFamily="34" charset="0"/>
              <a:buChar char="•"/>
            </a:pPr>
            <a:r>
              <a:rPr lang="en-GB" sz="2400" b="0" dirty="0">
                <a:latin typeface="Helvetica Neue" panose="02000503000000020004" pitchFamily="2" charset="0"/>
              </a:rPr>
              <a:t>It was appropriate for the LME to take into account the risk of defaults in the market.</a:t>
            </a:r>
          </a:p>
          <a:p>
            <a:pPr marL="571500" indent="-571500">
              <a:buFont typeface="Arial" panose="020B0604020202020204" pitchFamily="34" charset="0"/>
              <a:buChar char="•"/>
            </a:pPr>
            <a:r>
              <a:rPr lang="en-GB" sz="2400" b="0" dirty="0">
                <a:effectLst/>
                <a:latin typeface="Helvetica Neue" panose="02000503000000020004" pitchFamily="2" charset="0"/>
              </a:rPr>
              <a:t>LME could rationally conclude the market was disorderly without further investigation into the causes of the price surge.</a:t>
            </a:r>
          </a:p>
          <a:p>
            <a:pPr marL="571500" indent="-571500">
              <a:buFont typeface="Arial" panose="020B0604020202020204" pitchFamily="34" charset="0"/>
              <a:buChar char="•"/>
            </a:pPr>
            <a:r>
              <a:rPr lang="en-GB" sz="2400" b="0" dirty="0">
                <a:latin typeface="Helvetica Neue" panose="02000503000000020004" pitchFamily="2" charset="0"/>
              </a:rPr>
              <a:t>LME could rationally reject alternatives to trade cancellation, given they (</a:t>
            </a:r>
            <a:r>
              <a:rPr lang="en-GB" sz="2400" b="0" dirty="0" err="1">
                <a:latin typeface="Helvetica Neue" panose="02000503000000020004" pitchFamily="2" charset="0"/>
              </a:rPr>
              <a:t>i</a:t>
            </a:r>
            <a:r>
              <a:rPr lang="en-GB" sz="2400" b="0" dirty="0">
                <a:latin typeface="Helvetica Neue" panose="02000503000000020004" pitchFamily="2" charset="0"/>
              </a:rPr>
              <a:t>) risked leaving LME Clear under-collateralised; and (ii) may not have prevented defaults.</a:t>
            </a:r>
            <a:endParaRPr lang="en-GB" sz="2400" b="0" dirty="0">
              <a:effectLst/>
              <a:latin typeface="Helvetica Neue" panose="02000503000000020004" pitchFamily="2" charset="0"/>
            </a:endParaRPr>
          </a:p>
        </p:txBody>
      </p:sp>
      <p:sp>
        <p:nvSpPr>
          <p:cNvPr id="3" name="Title 2">
            <a:extLst>
              <a:ext uri="{FF2B5EF4-FFF2-40B4-BE49-F238E27FC236}">
                <a16:creationId xmlns:a16="http://schemas.microsoft.com/office/drawing/2014/main" id="{E4D46B97-4078-8280-863D-CB051054A132}"/>
              </a:ext>
            </a:extLst>
          </p:cNvPr>
          <p:cNvSpPr>
            <a:spLocks noGrp="1"/>
          </p:cNvSpPr>
          <p:nvPr>
            <p:ph type="title"/>
          </p:nvPr>
        </p:nvSpPr>
        <p:spPr/>
        <p:txBody>
          <a:bodyPr/>
          <a:lstStyle/>
          <a:p>
            <a:r>
              <a:rPr lang="en-GB" i="1" cap="none" dirty="0"/>
              <a:t>R (Elliott Associates and Jane Street) v London Metal Exchange </a:t>
            </a:r>
            <a:r>
              <a:rPr lang="en-GB" cap="none" dirty="0"/>
              <a:t>[2023] EWHC 2969 (Admin)</a:t>
            </a:r>
            <a:r>
              <a:rPr lang="en-GB" dirty="0"/>
              <a:t> </a:t>
            </a:r>
          </a:p>
        </p:txBody>
      </p:sp>
    </p:spTree>
    <p:extLst>
      <p:ext uri="{BB962C8B-B14F-4D97-AF65-F5344CB8AC3E}">
        <p14:creationId xmlns:p14="http://schemas.microsoft.com/office/powerpoint/2010/main" val="22053432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84D2B9-7CBE-CBE4-E2DF-00D992F8942B}"/>
              </a:ext>
            </a:extLst>
          </p:cNvPr>
          <p:cNvSpPr>
            <a:spLocks noGrp="1"/>
          </p:cNvSpPr>
          <p:nvPr>
            <p:ph sz="quarter" idx="11"/>
          </p:nvPr>
        </p:nvSpPr>
        <p:spPr/>
        <p:txBody>
          <a:bodyPr>
            <a:normAutofit fontScale="70000" lnSpcReduction="20000"/>
          </a:bodyPr>
          <a:lstStyle/>
          <a:p>
            <a:r>
              <a:rPr lang="en-GB" sz="3600" b="0" u="sng" dirty="0">
                <a:effectLst/>
                <a:latin typeface="Helvetica Neue" panose="02000503000000020004" pitchFamily="2" charset="0"/>
              </a:rPr>
              <a:t>A1P1 claims: Elliott’s “possession” issue (§§223-241)</a:t>
            </a:r>
          </a:p>
          <a:p>
            <a:pPr marL="571500" indent="-571500">
              <a:buFont typeface="Arial" panose="020B0604020202020204" pitchFamily="34" charset="0"/>
              <a:buChar char="•"/>
            </a:pPr>
            <a:r>
              <a:rPr lang="en-GB" sz="3600" b="0" dirty="0">
                <a:latin typeface="Helvetica Neue" panose="02000503000000020004" pitchFamily="2" charset="0"/>
              </a:rPr>
              <a:t>When the cancellation decision was taken, Elliott had a “Contingent Agreement to Trade”, but it did not have a contract to sell nickel to an LME Member with direct market access.</a:t>
            </a:r>
          </a:p>
          <a:p>
            <a:pPr marL="571500" indent="-571500">
              <a:buFont typeface="Arial" panose="020B0604020202020204" pitchFamily="34" charset="0"/>
              <a:buChar char="•"/>
            </a:pPr>
            <a:r>
              <a:rPr lang="en-GB" sz="3600" b="0" dirty="0">
                <a:latin typeface="Helvetica Neue" panose="02000503000000020004" pitchFamily="2" charset="0"/>
              </a:rPr>
              <a:t>This was not a “possession” within the meaning of A1P1.</a:t>
            </a:r>
          </a:p>
          <a:p>
            <a:pPr marL="571500" indent="-571500">
              <a:buFont typeface="Arial" panose="020B0604020202020204" pitchFamily="34" charset="0"/>
              <a:buChar char="•"/>
            </a:pPr>
            <a:r>
              <a:rPr lang="en-GB" sz="3600" b="0" dirty="0">
                <a:effectLst/>
                <a:latin typeface="Helvetica Neue" panose="02000503000000020004" pitchFamily="2" charset="0"/>
              </a:rPr>
              <a:t>No proprietary chose in action (i.e. right to sue a counterparty for purchase price).</a:t>
            </a:r>
          </a:p>
          <a:p>
            <a:pPr marL="571500" indent="-571500">
              <a:buFont typeface="Arial" panose="020B0604020202020204" pitchFamily="34" charset="0"/>
              <a:buChar char="•"/>
            </a:pPr>
            <a:r>
              <a:rPr lang="en-GB" sz="3600" b="0" dirty="0">
                <a:latin typeface="Helvetica Neue" panose="02000503000000020004" pitchFamily="2" charset="0"/>
              </a:rPr>
              <a:t>No frustration of a legitimate expectation to such a proprietary right, because the contract did not yet exist.</a:t>
            </a:r>
            <a:endParaRPr lang="en-GB" sz="3600" b="0" dirty="0">
              <a:effectLst/>
              <a:latin typeface="Helvetica Neue" panose="02000503000000020004" pitchFamily="2" charset="0"/>
            </a:endParaRPr>
          </a:p>
        </p:txBody>
      </p:sp>
      <p:sp>
        <p:nvSpPr>
          <p:cNvPr id="3" name="Title 2">
            <a:extLst>
              <a:ext uri="{FF2B5EF4-FFF2-40B4-BE49-F238E27FC236}">
                <a16:creationId xmlns:a16="http://schemas.microsoft.com/office/drawing/2014/main" id="{E4D46B97-4078-8280-863D-CB051054A132}"/>
              </a:ext>
            </a:extLst>
          </p:cNvPr>
          <p:cNvSpPr>
            <a:spLocks noGrp="1"/>
          </p:cNvSpPr>
          <p:nvPr>
            <p:ph type="title"/>
          </p:nvPr>
        </p:nvSpPr>
        <p:spPr/>
        <p:txBody>
          <a:bodyPr/>
          <a:lstStyle/>
          <a:p>
            <a:r>
              <a:rPr lang="en-GB" i="1" cap="none" dirty="0"/>
              <a:t>R (Elliott Associates and Jane Street) v London Metal Exchange </a:t>
            </a:r>
            <a:r>
              <a:rPr lang="en-GB" cap="none" dirty="0"/>
              <a:t>[2023] EWHC 2969 (Admin)</a:t>
            </a:r>
            <a:r>
              <a:rPr lang="en-GB" dirty="0"/>
              <a:t> </a:t>
            </a:r>
          </a:p>
        </p:txBody>
      </p:sp>
    </p:spTree>
    <p:extLst>
      <p:ext uri="{BB962C8B-B14F-4D97-AF65-F5344CB8AC3E}">
        <p14:creationId xmlns:p14="http://schemas.microsoft.com/office/powerpoint/2010/main" val="32749483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84D2B9-7CBE-CBE4-E2DF-00D992F8942B}"/>
              </a:ext>
            </a:extLst>
          </p:cNvPr>
          <p:cNvSpPr>
            <a:spLocks noGrp="1"/>
          </p:cNvSpPr>
          <p:nvPr>
            <p:ph sz="quarter" idx="11"/>
          </p:nvPr>
        </p:nvSpPr>
        <p:spPr/>
        <p:txBody>
          <a:bodyPr>
            <a:normAutofit/>
          </a:bodyPr>
          <a:lstStyle/>
          <a:p>
            <a:r>
              <a:rPr lang="en-GB" sz="2400" b="0" u="sng" dirty="0">
                <a:effectLst/>
                <a:latin typeface="Helvetica Neue" panose="02000503000000020004" pitchFamily="2" charset="0"/>
              </a:rPr>
              <a:t>A1P1 claims: Jane Street (§§242-249)</a:t>
            </a:r>
          </a:p>
          <a:p>
            <a:pPr marL="571500" indent="-571500">
              <a:buFont typeface="Arial" panose="020B0604020202020204" pitchFamily="34" charset="0"/>
              <a:buChar char="•"/>
            </a:pPr>
            <a:r>
              <a:rPr lang="en-GB" sz="2400" b="0" dirty="0">
                <a:latin typeface="Helvetica Neue" panose="02000503000000020004" pitchFamily="2" charset="0"/>
              </a:rPr>
              <a:t>Had concluded trading contracts, which constituted a “possession”.</a:t>
            </a:r>
          </a:p>
          <a:p>
            <a:pPr marL="571500" indent="-571500">
              <a:buFont typeface="Arial" panose="020B0604020202020204" pitchFamily="34" charset="0"/>
              <a:buChar char="•"/>
            </a:pPr>
            <a:r>
              <a:rPr lang="en-GB" sz="2400" b="0" dirty="0">
                <a:effectLst/>
                <a:latin typeface="Helvetica Neue" panose="02000503000000020004" pitchFamily="2" charset="0"/>
              </a:rPr>
              <a:t>But no “interference” with property, because the trades were always subject to LME’s cancellation power in the LME Rules.</a:t>
            </a:r>
          </a:p>
          <a:p>
            <a:pPr marL="571500" indent="-571500">
              <a:buFont typeface="Arial" panose="020B0604020202020204" pitchFamily="34" charset="0"/>
              <a:buChar char="•"/>
            </a:pPr>
            <a:r>
              <a:rPr lang="en-GB" sz="2400" b="0" dirty="0">
                <a:latin typeface="Helvetica Neue" panose="02000503000000020004" pitchFamily="2" charset="0"/>
              </a:rPr>
              <a:t>In choosing to trade through the LME, Jane Street had consented to those rules.</a:t>
            </a:r>
          </a:p>
          <a:p>
            <a:pPr marL="571500" indent="-571500">
              <a:buFont typeface="Arial" panose="020B0604020202020204" pitchFamily="34" charset="0"/>
              <a:buChar char="•"/>
            </a:pPr>
            <a:r>
              <a:rPr lang="en-GB" sz="2400" b="0" dirty="0">
                <a:effectLst/>
                <a:latin typeface="Helvetica Neue" panose="02000503000000020004" pitchFamily="2" charset="0"/>
              </a:rPr>
              <a:t>Loss of contracts was a result of the bargain Jane Street itself had made.</a:t>
            </a:r>
          </a:p>
        </p:txBody>
      </p:sp>
      <p:sp>
        <p:nvSpPr>
          <p:cNvPr id="3" name="Title 2">
            <a:extLst>
              <a:ext uri="{FF2B5EF4-FFF2-40B4-BE49-F238E27FC236}">
                <a16:creationId xmlns:a16="http://schemas.microsoft.com/office/drawing/2014/main" id="{E4D46B97-4078-8280-863D-CB051054A132}"/>
              </a:ext>
            </a:extLst>
          </p:cNvPr>
          <p:cNvSpPr>
            <a:spLocks noGrp="1"/>
          </p:cNvSpPr>
          <p:nvPr>
            <p:ph type="title"/>
          </p:nvPr>
        </p:nvSpPr>
        <p:spPr/>
        <p:txBody>
          <a:bodyPr/>
          <a:lstStyle/>
          <a:p>
            <a:r>
              <a:rPr lang="en-GB" i="1" cap="none" dirty="0"/>
              <a:t>R (Elliott Associates and Jane Street) v London Metal Exchange </a:t>
            </a:r>
            <a:r>
              <a:rPr lang="en-GB" cap="none" dirty="0"/>
              <a:t>[2023] EWHC 2969 (Admin)</a:t>
            </a:r>
            <a:r>
              <a:rPr lang="en-GB" dirty="0"/>
              <a:t> </a:t>
            </a:r>
          </a:p>
        </p:txBody>
      </p:sp>
    </p:spTree>
    <p:extLst>
      <p:ext uri="{BB962C8B-B14F-4D97-AF65-F5344CB8AC3E}">
        <p14:creationId xmlns:p14="http://schemas.microsoft.com/office/powerpoint/2010/main" val="2452747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9DAB6-D39D-795A-2A7C-71660DF5376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BC49B7-FD94-0721-9391-B679DA365DE7}"/>
              </a:ext>
            </a:extLst>
          </p:cNvPr>
          <p:cNvSpPr>
            <a:spLocks noGrp="1"/>
          </p:cNvSpPr>
          <p:nvPr>
            <p:ph sz="quarter" idx="11"/>
          </p:nvPr>
        </p:nvSpPr>
        <p:spPr/>
        <p:txBody>
          <a:bodyPr>
            <a:normAutofit/>
          </a:bodyPr>
          <a:lstStyle/>
          <a:p>
            <a:pPr marL="285750" indent="-285750">
              <a:buFont typeface="Arial" panose="020B0604020202020204" pitchFamily="34" charset="0"/>
              <a:buChar char="•"/>
            </a:pPr>
            <a:r>
              <a:rPr lang="en-US" sz="1800" dirty="0"/>
              <a:t>The projects failed, the SPVs defaulted on the loans.</a:t>
            </a:r>
          </a:p>
          <a:p>
            <a:pPr marL="285750" indent="-285750">
              <a:buFont typeface="Arial" panose="020B0604020202020204" pitchFamily="34" charset="0"/>
              <a:buChar char="•"/>
            </a:pPr>
            <a:r>
              <a:rPr lang="en-US" sz="1800" dirty="0"/>
              <a:t>The Republic alleged that the Guarantees were brought about by the bribery of its officials, including (and in particular) the former Finance Minister, </a:t>
            </a:r>
            <a:r>
              <a:rPr lang="en-US" sz="1800" dirty="0" err="1"/>
              <a:t>Mr</a:t>
            </a:r>
            <a:r>
              <a:rPr lang="en-US" sz="1800" dirty="0"/>
              <a:t> Chang, who received $7m from Privinvest.</a:t>
            </a:r>
          </a:p>
          <a:p>
            <a:pPr marL="285750" indent="-285750">
              <a:buFont typeface="Arial" panose="020B0604020202020204" pitchFamily="34" charset="0"/>
              <a:buChar char="•"/>
            </a:pPr>
            <a:r>
              <a:rPr lang="en-US" sz="1800" dirty="0"/>
              <a:t>The Republic sued Privinvest. It also sued CS whom it alleged was complicit, including via the CS Deal Team some of whom admitted receiving kickbacks from Privinvest. </a:t>
            </a:r>
          </a:p>
          <a:p>
            <a:pPr marL="285750" indent="-285750">
              <a:buFont typeface="Arial" panose="020B0604020202020204" pitchFamily="34" charset="0"/>
              <a:buChar char="•"/>
            </a:pPr>
            <a:r>
              <a:rPr lang="en-US" sz="1800" dirty="0"/>
              <a:t>VTB and the syndicated lenders sued the Republic, seeking to enforce the Guarantees. </a:t>
            </a:r>
          </a:p>
          <a:p>
            <a:pPr marL="285750" indent="-285750">
              <a:buFont typeface="Arial" panose="020B0604020202020204" pitchFamily="34" charset="0"/>
              <a:buChar char="•"/>
            </a:pPr>
            <a:r>
              <a:rPr lang="en-US" sz="1800" dirty="0"/>
              <a:t>The Republic alleged that the Guarantees were void and unenforceable, tainted by bribery, and that all the lenders were on notice due to a series of red flags. </a:t>
            </a:r>
          </a:p>
          <a:p>
            <a:pPr marL="285750" indent="-285750">
              <a:buFont typeface="Arial" panose="020B0604020202020204" pitchFamily="34" charset="0"/>
              <a:buChar char="•"/>
            </a:pPr>
            <a:r>
              <a:rPr lang="en-GB" sz="1800" dirty="0"/>
              <a:t>The lenders denied this and said that in any event the Republic had ratified the Guarantees. </a:t>
            </a:r>
          </a:p>
        </p:txBody>
      </p:sp>
      <p:sp>
        <p:nvSpPr>
          <p:cNvPr id="3" name="Title 2">
            <a:extLst>
              <a:ext uri="{FF2B5EF4-FFF2-40B4-BE49-F238E27FC236}">
                <a16:creationId xmlns:a16="http://schemas.microsoft.com/office/drawing/2014/main" id="{9CC463D9-4B44-6F7C-0BF4-BBF9454DD661}"/>
              </a:ext>
            </a:extLst>
          </p:cNvPr>
          <p:cNvSpPr>
            <a:spLocks noGrp="1"/>
          </p:cNvSpPr>
          <p:nvPr>
            <p:ph type="title"/>
          </p:nvPr>
        </p:nvSpPr>
        <p:spPr>
          <a:xfrm>
            <a:off x="820737" y="918394"/>
            <a:ext cx="10941772" cy="487280"/>
          </a:xfrm>
        </p:spPr>
        <p:txBody>
          <a:bodyPr>
            <a:noAutofit/>
          </a:bodyPr>
          <a:lstStyle/>
          <a:p>
            <a:r>
              <a:rPr lang="en-GB" sz="2200" i="1" dirty="0"/>
              <a:t>Republic of Mozambique </a:t>
            </a:r>
            <a:r>
              <a:rPr lang="en-GB" sz="2200" i="1" cap="none" dirty="0"/>
              <a:t>v CREDIT SUISSE &amp; ORS </a:t>
            </a:r>
            <a:r>
              <a:rPr lang="en-GB" sz="2200" cap="none" dirty="0"/>
              <a:t>[2024] EWHC 1957 (Comm)</a:t>
            </a:r>
            <a:endParaRPr lang="en-GB" sz="2200" i="1" dirty="0"/>
          </a:p>
        </p:txBody>
      </p:sp>
    </p:spTree>
    <p:extLst>
      <p:ext uri="{BB962C8B-B14F-4D97-AF65-F5344CB8AC3E}">
        <p14:creationId xmlns:p14="http://schemas.microsoft.com/office/powerpoint/2010/main" val="8066443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84D2B9-7CBE-CBE4-E2DF-00D992F8942B}"/>
              </a:ext>
            </a:extLst>
          </p:cNvPr>
          <p:cNvSpPr>
            <a:spLocks noGrp="1"/>
          </p:cNvSpPr>
          <p:nvPr>
            <p:ph sz="quarter" idx="11"/>
          </p:nvPr>
        </p:nvSpPr>
        <p:spPr/>
        <p:txBody>
          <a:bodyPr>
            <a:noAutofit/>
          </a:bodyPr>
          <a:lstStyle/>
          <a:p>
            <a:r>
              <a:rPr lang="en-GB" sz="2000" b="0" u="sng" dirty="0">
                <a:latin typeface="Helvetica Neue" panose="02000503000000020004" pitchFamily="2" charset="0"/>
              </a:rPr>
              <a:t>Takeaway points from litigation and Admin Court judgment</a:t>
            </a:r>
          </a:p>
          <a:p>
            <a:pPr marL="571500" indent="-571500">
              <a:buFont typeface="Arial" panose="020B0604020202020204" pitchFamily="34" charset="0"/>
              <a:buChar char="•"/>
            </a:pPr>
            <a:r>
              <a:rPr lang="en-GB" sz="2000" b="0" dirty="0">
                <a:latin typeface="Helvetica Neue" panose="02000503000000020004" pitchFamily="2" charset="0"/>
              </a:rPr>
              <a:t>Investment exchanges can be amenable to judicial review.</a:t>
            </a:r>
          </a:p>
          <a:p>
            <a:pPr marL="571500" indent="-571500">
              <a:buFont typeface="Arial" panose="020B0604020202020204" pitchFamily="34" charset="0"/>
              <a:buChar char="•"/>
            </a:pPr>
            <a:r>
              <a:rPr lang="en-GB" sz="2000" b="0" dirty="0">
                <a:latin typeface="Helvetica Neue" panose="02000503000000020004" pitchFamily="2" charset="0"/>
              </a:rPr>
              <a:t>Return of human rights damages claims based on A1P1 in financial services (cf. </a:t>
            </a:r>
            <a:r>
              <a:rPr lang="en-GB" sz="2000" b="0" i="1" dirty="0">
                <a:latin typeface="Helvetica Neue" panose="02000503000000020004" pitchFamily="2" charset="0"/>
              </a:rPr>
              <a:t>Bank </a:t>
            </a:r>
            <a:r>
              <a:rPr lang="en-GB" sz="2000" b="0" i="1" dirty="0" err="1">
                <a:latin typeface="Helvetica Neue" panose="02000503000000020004" pitchFamily="2" charset="0"/>
              </a:rPr>
              <a:t>Mellat</a:t>
            </a:r>
            <a:r>
              <a:rPr lang="en-GB" sz="2000" b="0" i="1" dirty="0">
                <a:latin typeface="Helvetica Neue" panose="02000503000000020004" pitchFamily="2" charset="0"/>
              </a:rPr>
              <a:t> </a:t>
            </a:r>
            <a:r>
              <a:rPr lang="en-GB" sz="2000" b="0" dirty="0">
                <a:latin typeface="Helvetica Neue" panose="02000503000000020004" pitchFamily="2" charset="0"/>
              </a:rPr>
              <a:t>litigation).</a:t>
            </a:r>
          </a:p>
          <a:p>
            <a:pPr marL="571500" indent="-571500">
              <a:buFont typeface="Arial" panose="020B0604020202020204" pitchFamily="34" charset="0"/>
              <a:buChar char="•"/>
            </a:pPr>
            <a:r>
              <a:rPr lang="en-GB" sz="2000" b="0" dirty="0">
                <a:effectLst/>
                <a:latin typeface="Helvetica Neue" panose="02000503000000020004" pitchFamily="2" charset="0"/>
              </a:rPr>
              <a:t>Difficulty of these claims: court deference to exchange as specialist decision-maker; sophisticated trading parties considered to have consented to applicable rules.</a:t>
            </a:r>
          </a:p>
          <a:p>
            <a:pPr marL="571500" indent="-571500">
              <a:buFont typeface="Arial" panose="020B0604020202020204" pitchFamily="34" charset="0"/>
              <a:buChar char="•"/>
            </a:pPr>
            <a:r>
              <a:rPr lang="en-GB" sz="2000" b="0" dirty="0">
                <a:effectLst/>
                <a:latin typeface="Helvetica Neue" panose="02000503000000020004" pitchFamily="2" charset="0"/>
              </a:rPr>
              <a:t>“Possessions” analysis has ramifications for the viability of A1P1 cases concerning commercial contracts. Line in the sand between </a:t>
            </a:r>
            <a:r>
              <a:rPr lang="en-GB" sz="2000" b="0" i="1" dirty="0">
                <a:effectLst/>
                <a:latin typeface="Helvetica Neue" panose="02000503000000020004" pitchFamily="2" charset="0"/>
              </a:rPr>
              <a:t>extant </a:t>
            </a:r>
            <a:r>
              <a:rPr lang="en-GB" sz="2000" b="0" dirty="0">
                <a:latin typeface="Helvetica Neue" panose="02000503000000020004" pitchFamily="2" charset="0"/>
              </a:rPr>
              <a:t>and </a:t>
            </a:r>
            <a:r>
              <a:rPr lang="en-GB" sz="2000" b="0" i="1" dirty="0">
                <a:latin typeface="Helvetica Neue" panose="02000503000000020004" pitchFamily="2" charset="0"/>
              </a:rPr>
              <a:t>anticipated </a:t>
            </a:r>
            <a:r>
              <a:rPr lang="en-GB" sz="2000" b="0" dirty="0">
                <a:effectLst/>
                <a:latin typeface="Helvetica Neue" panose="02000503000000020004" pitchFamily="2" charset="0"/>
              </a:rPr>
              <a:t>contractual rights.</a:t>
            </a:r>
          </a:p>
          <a:p>
            <a:r>
              <a:rPr lang="en-GB" sz="2000" b="0" dirty="0">
                <a:latin typeface="Helvetica Neue" panose="02000503000000020004" pitchFamily="2" charset="0"/>
              </a:rPr>
              <a:t>First instance judgment is on appeal: heard last summer, judgment not yet handed down</a:t>
            </a:r>
            <a:endParaRPr lang="en-GB" sz="2000" b="0" dirty="0">
              <a:effectLst/>
              <a:latin typeface="Helvetica Neue" panose="02000503000000020004" pitchFamily="2" charset="0"/>
            </a:endParaRPr>
          </a:p>
        </p:txBody>
      </p:sp>
      <p:sp>
        <p:nvSpPr>
          <p:cNvPr id="3" name="Title 2">
            <a:extLst>
              <a:ext uri="{FF2B5EF4-FFF2-40B4-BE49-F238E27FC236}">
                <a16:creationId xmlns:a16="http://schemas.microsoft.com/office/drawing/2014/main" id="{E4D46B97-4078-8280-863D-CB051054A132}"/>
              </a:ext>
            </a:extLst>
          </p:cNvPr>
          <p:cNvSpPr>
            <a:spLocks noGrp="1"/>
          </p:cNvSpPr>
          <p:nvPr>
            <p:ph type="title"/>
          </p:nvPr>
        </p:nvSpPr>
        <p:spPr/>
        <p:txBody>
          <a:bodyPr/>
          <a:lstStyle/>
          <a:p>
            <a:r>
              <a:rPr lang="en-GB" i="1" cap="none" dirty="0"/>
              <a:t>R (Elliott Associates and Jane Street) v London Metal Exchange </a:t>
            </a:r>
            <a:r>
              <a:rPr lang="en-GB" cap="none" dirty="0"/>
              <a:t>[2023] EWHC 2969 (Admin)</a:t>
            </a:r>
            <a:r>
              <a:rPr lang="en-GB" dirty="0"/>
              <a:t> </a:t>
            </a:r>
          </a:p>
        </p:txBody>
      </p:sp>
    </p:spTree>
    <p:extLst>
      <p:ext uri="{BB962C8B-B14F-4D97-AF65-F5344CB8AC3E}">
        <p14:creationId xmlns:p14="http://schemas.microsoft.com/office/powerpoint/2010/main" val="11015999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7EBD41-269D-5BCB-604C-26857D939166}"/>
              </a:ext>
            </a:extLst>
          </p:cNvPr>
          <p:cNvSpPr>
            <a:spLocks noGrp="1"/>
          </p:cNvSpPr>
          <p:nvPr>
            <p:ph type="body" sz="quarter" idx="10"/>
          </p:nvPr>
        </p:nvSpPr>
        <p:spPr>
          <a:xfrm>
            <a:off x="822323" y="1006765"/>
            <a:ext cx="10544400" cy="4922980"/>
          </a:xfrm>
        </p:spPr>
        <p:txBody>
          <a:bodyPr/>
          <a:lstStyle/>
          <a:p>
            <a:pPr lvl="0"/>
            <a:r>
              <a:rPr lang="en-GB" dirty="0"/>
              <a:t>Annual Commercial Conference</a:t>
            </a:r>
          </a:p>
          <a:p>
            <a:pPr lvl="1"/>
            <a:r>
              <a:rPr lang="en-GB" dirty="0"/>
              <a:t>Wednesday 2</a:t>
            </a:r>
            <a:r>
              <a:rPr lang="en-GB" baseline="30000" dirty="0"/>
              <a:t>nd</a:t>
            </a:r>
            <a:r>
              <a:rPr lang="en-GB" dirty="0"/>
              <a:t> October 2024</a:t>
            </a:r>
          </a:p>
          <a:p>
            <a:r>
              <a:rPr lang="en-GB" sz="2800" b="1" i="0" dirty="0">
                <a:solidFill>
                  <a:srgbClr val="FFFFFF"/>
                </a:solidFill>
                <a:effectLst/>
                <a:highlight>
                  <a:srgbClr val="14385F"/>
                </a:highlight>
                <a:latin typeface="Calibri" panose="020F0502020204030204" pitchFamily="34" charset="0"/>
              </a:rPr>
              <a:t>Banking Disputes: </a:t>
            </a:r>
          </a:p>
          <a:p>
            <a:r>
              <a:rPr lang="en-GB" sz="2800" b="1" i="0" dirty="0">
                <a:solidFill>
                  <a:srgbClr val="FFFFFF"/>
                </a:solidFill>
                <a:effectLst/>
                <a:highlight>
                  <a:srgbClr val="14385F"/>
                </a:highlight>
                <a:latin typeface="Calibri" panose="020F0502020204030204" pitchFamily="34" charset="0"/>
              </a:rPr>
              <a:t>current trends and issues on the horizon</a:t>
            </a:r>
          </a:p>
          <a:p>
            <a:pPr lvl="2"/>
            <a:endParaRPr lang="en-GB" sz="2400" dirty="0"/>
          </a:p>
          <a:p>
            <a:pPr lvl="3"/>
            <a:endParaRPr lang="en-GB" sz="2400" dirty="0"/>
          </a:p>
          <a:p>
            <a:pPr lvl="3"/>
            <a:r>
              <a:rPr lang="en-GB" sz="2400" b="1" dirty="0"/>
              <a:t>DRINKS DOWNSTAIRS</a:t>
            </a:r>
          </a:p>
        </p:txBody>
      </p:sp>
    </p:spTree>
    <p:extLst>
      <p:ext uri="{BB962C8B-B14F-4D97-AF65-F5344CB8AC3E}">
        <p14:creationId xmlns:p14="http://schemas.microsoft.com/office/powerpoint/2010/main" val="2170502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4BAC4-22A8-FB0E-9BD0-3A0C446490E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1A110B-E556-10C5-1446-BBC1A0D475E2}"/>
              </a:ext>
            </a:extLst>
          </p:cNvPr>
          <p:cNvSpPr>
            <a:spLocks noGrp="1"/>
          </p:cNvSpPr>
          <p:nvPr>
            <p:ph sz="quarter" idx="11"/>
          </p:nvPr>
        </p:nvSpPr>
        <p:spPr/>
        <p:txBody>
          <a:bodyPr>
            <a:normAutofit/>
          </a:bodyPr>
          <a:lstStyle/>
          <a:p>
            <a:r>
              <a:rPr lang="en-GB" sz="1800" dirty="0"/>
              <a:t>The judgment: </a:t>
            </a:r>
          </a:p>
          <a:p>
            <a:pPr marL="285750" indent="-285750">
              <a:buFont typeface="Arial" panose="020B0604020202020204" pitchFamily="34" charset="0"/>
              <a:buChar char="•"/>
            </a:pPr>
            <a:r>
              <a:rPr lang="en-US" sz="1800" dirty="0"/>
              <a:t>The claims against CS and some lenders settled shortly before trial.</a:t>
            </a:r>
          </a:p>
          <a:p>
            <a:pPr marL="285750" indent="-285750">
              <a:buFont typeface="Arial" panose="020B0604020202020204" pitchFamily="34" charset="0"/>
              <a:buChar char="•"/>
            </a:pPr>
            <a:r>
              <a:rPr lang="en-US" sz="1800" dirty="0"/>
              <a:t>The claims brought by VTB and some lenders settled shortly after trial. </a:t>
            </a:r>
          </a:p>
          <a:p>
            <a:pPr marL="285750" indent="-285750">
              <a:buFont typeface="Arial" panose="020B0604020202020204" pitchFamily="34" charset="0"/>
              <a:buChar char="•"/>
            </a:pPr>
            <a:r>
              <a:rPr lang="en-US" sz="1800" dirty="0"/>
              <a:t>That left the claims against Privinvest. The Judge (Robin Knowles J) found that Privinvest had indeed paid bribes to </a:t>
            </a:r>
            <a:r>
              <a:rPr lang="en-US" sz="1800" dirty="0" err="1"/>
              <a:t>Mr</a:t>
            </a:r>
            <a:r>
              <a:rPr lang="en-US" sz="1800" dirty="0"/>
              <a:t> Chang and that these were to cause the Guarantees and Guarantee Confirmations to be given by Mozambique ([468]-[486]).</a:t>
            </a:r>
          </a:p>
          <a:p>
            <a:pPr marL="285750" indent="-285750">
              <a:buFont typeface="Arial" panose="020B0604020202020204" pitchFamily="34" charset="0"/>
              <a:buChar char="•"/>
            </a:pPr>
            <a:r>
              <a:rPr lang="en-US" sz="1800" dirty="0"/>
              <a:t>The Republic’s claims against Privinvest in bribery succeeded.</a:t>
            </a:r>
          </a:p>
          <a:p>
            <a:pPr marL="285750" indent="-285750">
              <a:buFont typeface="Arial" panose="020B0604020202020204" pitchFamily="34" charset="0"/>
              <a:buChar char="•"/>
            </a:pPr>
            <a:r>
              <a:rPr lang="en-US" sz="1800" dirty="0"/>
              <a:t>The Court did not need to decide the claims concerning the banks and lenders. But the Judge included a postscript on standards, decrying </a:t>
            </a:r>
            <a:r>
              <a:rPr lang="en-US" sz="1800" i="1" dirty="0"/>
              <a:t>“a developing nation being exploited by highly developed institutions and corporations that should know better”</a:t>
            </a:r>
            <a:r>
              <a:rPr lang="en-US" sz="1800" dirty="0"/>
              <a:t> ([614]-[620]).</a:t>
            </a:r>
            <a:endParaRPr lang="en-GB" sz="1800" dirty="0"/>
          </a:p>
        </p:txBody>
      </p:sp>
      <p:sp>
        <p:nvSpPr>
          <p:cNvPr id="3" name="Title 2">
            <a:extLst>
              <a:ext uri="{FF2B5EF4-FFF2-40B4-BE49-F238E27FC236}">
                <a16:creationId xmlns:a16="http://schemas.microsoft.com/office/drawing/2014/main" id="{BBC17E85-A353-C344-20B2-A01153DFE922}"/>
              </a:ext>
            </a:extLst>
          </p:cNvPr>
          <p:cNvSpPr>
            <a:spLocks noGrp="1"/>
          </p:cNvSpPr>
          <p:nvPr>
            <p:ph type="title"/>
          </p:nvPr>
        </p:nvSpPr>
        <p:spPr>
          <a:xfrm>
            <a:off x="820736" y="932249"/>
            <a:ext cx="11024899" cy="487280"/>
          </a:xfrm>
        </p:spPr>
        <p:txBody>
          <a:bodyPr>
            <a:noAutofit/>
          </a:bodyPr>
          <a:lstStyle/>
          <a:p>
            <a:r>
              <a:rPr lang="en-GB" sz="2200" i="1" dirty="0"/>
              <a:t>Republic of Mozambique </a:t>
            </a:r>
            <a:r>
              <a:rPr lang="en-GB" sz="2200" i="1" cap="none" dirty="0"/>
              <a:t>v CREDIT SUISSE &amp; ORS </a:t>
            </a:r>
            <a:r>
              <a:rPr lang="en-GB" sz="2200" cap="none" dirty="0"/>
              <a:t>[2024] EWHC 1957 (Comm)</a:t>
            </a:r>
            <a:endParaRPr lang="en-GB" sz="2200" i="1" dirty="0"/>
          </a:p>
        </p:txBody>
      </p:sp>
    </p:spTree>
    <p:extLst>
      <p:ext uri="{BB962C8B-B14F-4D97-AF65-F5344CB8AC3E}">
        <p14:creationId xmlns:p14="http://schemas.microsoft.com/office/powerpoint/2010/main" val="3358247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6E3E2-387B-A7CA-5C37-F98CE485EE6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43C05E-AFDC-6FE2-D53B-95B627516DBF}"/>
              </a:ext>
            </a:extLst>
          </p:cNvPr>
          <p:cNvSpPr>
            <a:spLocks noGrp="1"/>
          </p:cNvSpPr>
          <p:nvPr>
            <p:ph sz="quarter" idx="11"/>
          </p:nvPr>
        </p:nvSpPr>
        <p:spPr/>
        <p:txBody>
          <a:bodyPr>
            <a:normAutofit/>
          </a:bodyPr>
          <a:lstStyle/>
          <a:p>
            <a:r>
              <a:rPr lang="en-US" sz="2200" dirty="0"/>
              <a:t>Overview:</a:t>
            </a:r>
          </a:p>
          <a:p>
            <a:pPr marL="285750" indent="-285750">
              <a:buFont typeface="Arial" panose="020B0604020202020204" pitchFamily="34" charset="0"/>
              <a:buChar char="•"/>
            </a:pPr>
            <a:r>
              <a:rPr lang="en-US" sz="2200" dirty="0"/>
              <a:t>Red flags of corruption infecting the Guarantees relied on by the Republic </a:t>
            </a:r>
          </a:p>
          <a:p>
            <a:pPr marL="285750" indent="-285750">
              <a:buFont typeface="Arial" panose="020B0604020202020204" pitchFamily="34" charset="0"/>
              <a:buChar char="•"/>
            </a:pPr>
            <a:r>
              <a:rPr lang="en-US" sz="2200" dirty="0"/>
              <a:t>Allegation of actual or constructive knowledge said to put banks on inquiry that a government minister had been bribed and so lacked authority to enter into a sovereign Guarantee.</a:t>
            </a:r>
          </a:p>
          <a:p>
            <a:pPr marL="285750" indent="-285750">
              <a:buFont typeface="Arial" panose="020B0604020202020204" pitchFamily="34" charset="0"/>
              <a:buChar char="•"/>
            </a:pPr>
            <a:r>
              <a:rPr lang="en-US" sz="2200" dirty="0"/>
              <a:t>Existence of bribery went to actual authority; knowledge to ostensible authority. </a:t>
            </a:r>
          </a:p>
          <a:p>
            <a:pPr marL="285750" indent="-285750">
              <a:buFont typeface="Arial" panose="020B0604020202020204" pitchFamily="34" charset="0"/>
              <a:buChar char="•"/>
            </a:pPr>
            <a:r>
              <a:rPr lang="en-US" sz="2200" dirty="0"/>
              <a:t>See [382]-[384] of the judgment.</a:t>
            </a:r>
          </a:p>
          <a:p>
            <a:pPr marL="285750" indent="-285750">
              <a:buFont typeface="Arial" panose="020B0604020202020204" pitchFamily="34" charset="0"/>
              <a:buChar char="•"/>
            </a:pPr>
            <a:endParaRPr lang="en-GB" sz="1800" dirty="0"/>
          </a:p>
        </p:txBody>
      </p:sp>
      <p:sp>
        <p:nvSpPr>
          <p:cNvPr id="3" name="Title 2">
            <a:extLst>
              <a:ext uri="{FF2B5EF4-FFF2-40B4-BE49-F238E27FC236}">
                <a16:creationId xmlns:a16="http://schemas.microsoft.com/office/drawing/2014/main" id="{2F3B7350-7A36-8505-9669-E38013E55DFE}"/>
              </a:ext>
            </a:extLst>
          </p:cNvPr>
          <p:cNvSpPr>
            <a:spLocks noGrp="1"/>
          </p:cNvSpPr>
          <p:nvPr>
            <p:ph type="title"/>
          </p:nvPr>
        </p:nvSpPr>
        <p:spPr/>
        <p:txBody>
          <a:bodyPr>
            <a:normAutofit/>
          </a:bodyPr>
          <a:lstStyle/>
          <a:p>
            <a:r>
              <a:rPr lang="en-GB" sz="2400" i="1" dirty="0"/>
              <a:t>RED FLAGS  </a:t>
            </a:r>
          </a:p>
        </p:txBody>
      </p:sp>
    </p:spTree>
    <p:extLst>
      <p:ext uri="{BB962C8B-B14F-4D97-AF65-F5344CB8AC3E}">
        <p14:creationId xmlns:p14="http://schemas.microsoft.com/office/powerpoint/2010/main" val="1473871745"/>
      </p:ext>
    </p:extLst>
  </p:cSld>
  <p:clrMapOvr>
    <a:masterClrMapping/>
  </p:clrMapOvr>
</p:sld>
</file>

<file path=ppt/theme/theme1.xml><?xml version="1.0" encoding="utf-8"?>
<a:theme xmlns:a="http://schemas.openxmlformats.org/drawingml/2006/main" name="Office Theme">
  <a:themeElements>
    <a:clrScheme name="Brick Court Chambers">
      <a:dk1>
        <a:sysClr val="windowText" lastClr="000000"/>
      </a:dk1>
      <a:lt1>
        <a:sysClr val="window" lastClr="FFFFFF"/>
      </a:lt1>
      <a:dk2>
        <a:srgbClr val="173E61"/>
      </a:dk2>
      <a:lt2>
        <a:srgbClr val="CECCCB"/>
      </a:lt2>
      <a:accent1>
        <a:srgbClr val="173E61"/>
      </a:accent1>
      <a:accent2>
        <a:srgbClr val="2F8698"/>
      </a:accent2>
      <a:accent3>
        <a:srgbClr val="004789"/>
      </a:accent3>
      <a:accent4>
        <a:srgbClr val="B78C39"/>
      </a:accent4>
      <a:accent5>
        <a:srgbClr val="637B89"/>
      </a:accent5>
      <a:accent6>
        <a:srgbClr val="B9A070"/>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Tan">
      <a:srgbClr val="A34F2A"/>
    </a:custClr>
    <a:custClr name="Red">
      <a:srgbClr val="C0254B"/>
    </a:custClr>
  </a:custClrLst>
  <a:extLst>
    <a:ext uri="{05A4C25C-085E-4340-85A3-A5531E510DB2}">
      <thm15:themeFamily xmlns:thm15="http://schemas.microsoft.com/office/thememl/2012/main" name="Brick Court Chambers widescreen PowerPoint template" id="{7F4254F1-C1B0-AE45-8C4F-CF0A7425E46F}" vid="{7121D771-C029-A944-9E25-B1F7A2BECC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NavCat xmlns="f33d98d2-a6c3-4618-9a74-e14d2d13e379"/>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rick Court Document" ma:contentTypeID="0x01010063BD4BF4AE3A6E42AA992EECC762A20E003D27FC44AAF1874C9D93A232ABCC5AA4" ma:contentTypeVersion="3" ma:contentTypeDescription="" ma:contentTypeScope="" ma:versionID="23f4d947ba7127d448cb37509cf306c7">
  <xsd:schema xmlns:xsd="http://www.w3.org/2001/XMLSchema" xmlns:xs="http://www.w3.org/2001/XMLSchema" xmlns:p="http://schemas.microsoft.com/office/2006/metadata/properties" xmlns:ns1="http://schemas.microsoft.com/sharepoint/v3" xmlns:ns2="f33d98d2-a6c3-4618-9a74-e14d2d13e379" targetNamespace="http://schemas.microsoft.com/office/2006/metadata/properties" ma:root="true" ma:fieldsID="3823a8c9245d1ac401a59d492201c790" ns1:_="" ns2:_="">
    <xsd:import namespace="http://schemas.microsoft.com/sharepoint/v3"/>
    <xsd:import namespace="f33d98d2-a6c3-4618-9a74-e14d2d13e379"/>
    <xsd:element name="properties">
      <xsd:complexType>
        <xsd:sequence>
          <xsd:element name="documentManagement">
            <xsd:complexType>
              <xsd:all>
                <xsd:element ref="ns2:NavCa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9"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0"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3d98d2-a6c3-4618-9a74-e14d2d13e379" elementFormDefault="qualified">
    <xsd:import namespace="http://schemas.microsoft.com/office/2006/documentManagement/types"/>
    <xsd:import namespace="http://schemas.microsoft.com/office/infopath/2007/PartnerControls"/>
    <xsd:element name="NavCat" ma:index="8" nillable="true" ma:displayName="Navigation Category" ma:description="Used to filter navigation on pages" ma:list="{9416a30a-c709-49f9-9b76-51aad6052665}" ma:internalName="NavCat" ma:showField="Title" ma:web="f33d98d2-a6c3-4618-9a74-e14d2d13e3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596354-2D23-485F-8D8F-0F61CFDFBCF1}">
  <ds:schemaRefs>
    <ds:schemaRef ds:uri="http://purl.org/dc/dcmitype/"/>
    <ds:schemaRef ds:uri="f33d98d2-a6c3-4618-9a74-e14d2d13e379"/>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sharepoint/v3"/>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DAE76AE1-B9B1-4651-94B2-99025E372E3B}">
  <ds:schemaRefs>
    <ds:schemaRef ds:uri="http://schemas.microsoft.com/sharepoint/v3/contenttype/forms"/>
  </ds:schemaRefs>
</ds:datastoreItem>
</file>

<file path=customXml/itemProps3.xml><?xml version="1.0" encoding="utf-8"?>
<ds:datastoreItem xmlns:ds="http://schemas.openxmlformats.org/officeDocument/2006/customXml" ds:itemID="{13A223FA-9F86-4FDF-9B6D-0718FE1310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33d98d2-a6c3-4618-9a74-e14d2d13e3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Brick Court Chambers widescreen PowerPoint template</Template>
  <TotalTime>273</TotalTime>
  <Words>7309</Words>
  <Application>Microsoft Office PowerPoint</Application>
  <PresentationFormat>Widescreen</PresentationFormat>
  <Paragraphs>557</Paragraphs>
  <Slides>71</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71</vt:i4>
      </vt:variant>
    </vt:vector>
  </HeadingPairs>
  <TitlesOfParts>
    <vt:vector size="82" baseType="lpstr">
      <vt:lpstr>Aptos</vt:lpstr>
      <vt:lpstr>Arial</vt:lpstr>
      <vt:lpstr>Arial </vt:lpstr>
      <vt:lpstr>Calibri</vt:lpstr>
      <vt:lpstr>Courier New</vt:lpstr>
      <vt:lpstr>Helvetica Neue</vt:lpstr>
      <vt:lpstr>Palatino Linotype</vt:lpstr>
      <vt:lpstr>PalatinoLinotype-Roman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Republic of Mozambique v CREDIT SUISSE &amp; ORS [2024] EWHC 1957 (Comm)</vt:lpstr>
      <vt:lpstr>Republic of Mozambique v CREDIT SUISSE &amp; ORS [2024] EWHC 1957 (Comm)</vt:lpstr>
      <vt:lpstr>Republic of Mozambique v CREDIT SUISSE &amp; ORS [2024] EWHC 1957 (Comm)</vt:lpstr>
      <vt:lpstr>RED FLAGS  </vt:lpstr>
      <vt:lpstr>RED FLAGS </vt:lpstr>
      <vt:lpstr>RED FLAGS </vt:lpstr>
      <vt:lpstr>RATIFICATION </vt:lpstr>
      <vt:lpstr>DISCLOSURE AND WITNESS EVIDENCE </vt:lpstr>
      <vt:lpstr>PowerPoint Presentation</vt:lpstr>
      <vt:lpstr>PowerPoint Presentation</vt:lpstr>
      <vt:lpstr>Commercial Court Guide, 11th ED, Paragraph H.3 – “Expert evidence of foreign law” </vt:lpstr>
      <vt:lpstr>Commercial Court Guide, 11th ED, Paragraph H.3 – “Expert evidence of foreign law” </vt:lpstr>
      <vt:lpstr>PowerPoint Presentation</vt:lpstr>
      <vt:lpstr>OUTLINE</vt:lpstr>
      <vt:lpstr>KEY TERMS &amp; CONCEPTS</vt:lpstr>
      <vt:lpstr>KEY TERMS &amp; CONCEPTS</vt:lpstr>
      <vt:lpstr>KEY TERMS &amp; CONCEPTS</vt:lpstr>
      <vt:lpstr>CRYPTOCURRENCY AS PROPERTY</vt:lpstr>
      <vt:lpstr>CRYPTOCURRENCY AS PROPERTY</vt:lpstr>
      <vt:lpstr>CRYPTOCURRENCY AS PROPERTY</vt:lpstr>
      <vt:lpstr>CRYPTOCURRENCY AS PROPERTY</vt:lpstr>
      <vt:lpstr>CRYPTOCURRENCY AS PROPERTY</vt:lpstr>
      <vt:lpstr>CRYPTOCURRENCY: THE NEW BILL</vt:lpstr>
      <vt:lpstr>CRYPTOCURRENCY: THE NEW BILL</vt:lpstr>
      <vt:lpstr>analysis</vt:lpstr>
      <vt:lpstr>ANALYSIS</vt:lpstr>
      <vt:lpstr>PROPOSED RE-WORDING</vt:lpstr>
      <vt:lpstr>CONCLUSION</vt:lpstr>
      <vt:lpstr>BSV claims limited v bittylicious and others [2024] cat 48 </vt:lpstr>
      <vt:lpstr>The damages claim </vt:lpstr>
      <vt:lpstr>The binance application </vt:lpstr>
      <vt:lpstr>PowerPoint Presentation</vt:lpstr>
      <vt:lpstr>PowerPoint Presentation</vt:lpstr>
      <vt:lpstr>PowerPoint Presentation</vt:lpstr>
      <vt:lpstr>PowerPoint Presentation</vt:lpstr>
      <vt:lpstr>PowerPoint Presentation</vt:lpstr>
      <vt:lpstr>Introduction (1)</vt:lpstr>
      <vt:lpstr>Introduction (2)</vt:lpstr>
      <vt:lpstr>Introduction (3)</vt:lpstr>
      <vt:lpstr>Introduction (4)</vt:lpstr>
      <vt:lpstr>Introduction (5)</vt:lpstr>
      <vt:lpstr>Introduction (6)</vt:lpstr>
      <vt:lpstr>PowerPoint Presentation</vt:lpstr>
      <vt:lpstr>FOS </vt:lpstr>
      <vt:lpstr>FOS </vt:lpstr>
      <vt:lpstr>five recent cases</vt:lpstr>
      <vt:lpstr>SYNTHESIS OF KEY PROPOSITIONS </vt:lpstr>
      <vt:lpstr>Key propositions</vt:lpstr>
      <vt:lpstr>Key propositions</vt:lpstr>
      <vt:lpstr>Key propositions</vt:lpstr>
      <vt:lpstr>Key propositions</vt:lpstr>
      <vt:lpstr>Key propositions</vt:lpstr>
      <vt:lpstr>PowerPoint Presentation</vt:lpstr>
      <vt:lpstr>R (Elliott Associates and Jane Street) v London Metal Exchange [2023] EWHC 2969 (Admin) </vt:lpstr>
      <vt:lpstr>R (Elliott Associates and Jane Street) v London Metal Exchange [2023] EWHC 2969 (Admin) </vt:lpstr>
      <vt:lpstr>R (Elliott Associates and Jane Street) v London Metal Exchange [2023] EWHC 2969 (Admin) </vt:lpstr>
      <vt:lpstr>R (Elliott Associates and Jane Street) v London Metal Exchange [2023] EWHC 2969 (Admin) </vt:lpstr>
      <vt:lpstr>R (Elliott Associates and Jane Street) v London Metal Exchange [2023] EWHC 2969 (Admin) </vt:lpstr>
      <vt:lpstr>R (Elliott Associates and Jane Street) v London Metal Exchange [2023] EWHC 2969 (Admin) </vt:lpstr>
      <vt:lpstr>R (Elliott Associates and Jane Street) v London Metal Exchange [2023] EWHC 2969 (Admin) </vt:lpstr>
      <vt:lpstr>R (Elliott Associates and Jane Street) v London Metal Exchange [2023] EWHC 2969 (Admin) </vt:lpstr>
      <vt:lpstr>R (Elliott Associates and Jane Street) v London Metal Exchange [2023] EWHC 2969 (Admin) </vt:lpstr>
      <vt:lpstr>R (Elliott Associates and Jane Street) v London Metal Exchange [2023] EWHC 2969 (Admin) </vt:lpstr>
      <vt:lpstr>R (Elliott Associates and Jane Street) v London Metal Exchange [2023] EWHC 2969 (Admin) </vt:lpstr>
      <vt:lpstr>R (Elliott Associates and Jane Street) v London Metal Exchange [2023] EWHC 2969 (Admin)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Paul Gray</dc:creator>
  <cp:keywords/>
  <dc:description/>
  <cp:lastModifiedBy>Paul Gray</cp:lastModifiedBy>
  <cp:revision>17</cp:revision>
  <dcterms:created xsi:type="dcterms:W3CDTF">2023-03-14T10:09:04Z</dcterms:created>
  <dcterms:modified xsi:type="dcterms:W3CDTF">2024-10-02T10:29:39Z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0x01010063BD4BF4AE3A6E42AA992EECC762A20E003D27FC44AAF1874C9D93A232ABCC5AA4</vt:lpwstr>
  </property>
</Properties>
</file>